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40"/>
  </p:notesMasterIdLst>
  <p:handoutMasterIdLst>
    <p:handoutMasterId r:id="rId41"/>
  </p:handoutMasterIdLst>
  <p:sldIdLst>
    <p:sldId id="257" r:id="rId5"/>
    <p:sldId id="258" r:id="rId6"/>
    <p:sldId id="270" r:id="rId7"/>
    <p:sldId id="271" r:id="rId8"/>
    <p:sldId id="272" r:id="rId9"/>
    <p:sldId id="273" r:id="rId10"/>
    <p:sldId id="276" r:id="rId11"/>
    <p:sldId id="274" r:id="rId12"/>
    <p:sldId id="275" r:id="rId13"/>
    <p:sldId id="277" r:id="rId14"/>
    <p:sldId id="305" r:id="rId15"/>
    <p:sldId id="278" r:id="rId16"/>
    <p:sldId id="279" r:id="rId17"/>
    <p:sldId id="280" r:id="rId18"/>
    <p:sldId id="281" r:id="rId19"/>
    <p:sldId id="282" r:id="rId20"/>
    <p:sldId id="283" r:id="rId21"/>
    <p:sldId id="286" r:id="rId22"/>
    <p:sldId id="287" r:id="rId23"/>
    <p:sldId id="292" r:id="rId24"/>
    <p:sldId id="289" r:id="rId25"/>
    <p:sldId id="293" r:id="rId26"/>
    <p:sldId id="294" r:id="rId27"/>
    <p:sldId id="295" r:id="rId28"/>
    <p:sldId id="296" r:id="rId29"/>
    <p:sldId id="264" r:id="rId30"/>
    <p:sldId id="298" r:id="rId31"/>
    <p:sldId id="297" r:id="rId32"/>
    <p:sldId id="268" r:id="rId33"/>
    <p:sldId id="299" r:id="rId34"/>
    <p:sldId id="300" r:id="rId35"/>
    <p:sldId id="301" r:id="rId36"/>
    <p:sldId id="306" r:id="rId37"/>
    <p:sldId id="302" r:id="rId38"/>
    <p:sldId id="288" r:id="rId39"/>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2496">
          <p15:clr>
            <a:srgbClr val="A4A3A4"/>
          </p15:clr>
        </p15:guide>
        <p15:guide id="3" orient="horz" pos="2880">
          <p15:clr>
            <a:srgbClr val="A4A3A4"/>
          </p15:clr>
        </p15:guide>
        <p15:guide id="4" orient="horz" pos="1056">
          <p15:clr>
            <a:srgbClr val="A4A3A4"/>
          </p15:clr>
        </p15:guide>
        <p15:guide id="5" orient="horz" pos="3888">
          <p15:clr>
            <a:srgbClr val="A4A3A4"/>
          </p15:clr>
        </p15:guide>
        <p15:guide id="6" orient="horz" pos="240">
          <p15:clr>
            <a:srgbClr val="A4A3A4"/>
          </p15:clr>
        </p15:guide>
        <p15:guide id="7" pos="3839">
          <p15:clr>
            <a:srgbClr val="A4A3A4"/>
          </p15:clr>
        </p15:guide>
        <p15:guide id="8" pos="527">
          <p15:clr>
            <a:srgbClr val="A4A3A4"/>
          </p15:clr>
        </p15:guide>
        <p15:guide id="9" pos="815">
          <p15:clr>
            <a:srgbClr val="A4A3A4"/>
          </p15:clr>
        </p15:guide>
        <p15:guide id="10" pos="6863">
          <p15:clr>
            <a:srgbClr val="A4A3A4"/>
          </p15:clr>
        </p15:guide>
        <p15:guide id="11" pos="6143">
          <p15:clr>
            <a:srgbClr val="A4A3A4"/>
          </p15:clr>
        </p15:guide>
        <p15:guide id="12" pos="4703">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27" autoAdjust="0"/>
    <p:restoredTop sz="86410" autoAdjust="0"/>
  </p:normalViewPr>
  <p:slideViewPr>
    <p:cSldViewPr>
      <p:cViewPr varScale="1">
        <p:scale>
          <a:sx n="60" d="100"/>
          <a:sy n="60" d="100"/>
        </p:scale>
        <p:origin x="151" y="24"/>
      </p:cViewPr>
      <p:guideLst>
        <p:guide orient="horz" pos="2160"/>
        <p:guide orient="horz" pos="2496"/>
        <p:guide orient="horz" pos="2880"/>
        <p:guide orient="horz" pos="1056"/>
        <p:guide orient="horz" pos="3888"/>
        <p:guide orient="horz" pos="240"/>
        <p:guide pos="3839"/>
        <p:guide pos="527"/>
        <p:guide pos="815"/>
        <p:guide pos="6863"/>
        <p:guide pos="6143"/>
        <p:guide pos="4703"/>
      </p:guideLst>
    </p:cSldViewPr>
  </p:slideViewPr>
  <p:outlineViewPr>
    <p:cViewPr>
      <p:scale>
        <a:sx n="33" d="100"/>
        <a:sy n="33" d="100"/>
      </p:scale>
      <p:origin x="0" y="-35138"/>
    </p:cViewPr>
  </p:outlineViewPr>
  <p:notesTextViewPr>
    <p:cViewPr>
      <p:scale>
        <a:sx n="1" d="1"/>
        <a:sy n="1" d="1"/>
      </p:scale>
      <p:origin x="0" y="0"/>
    </p:cViewPr>
  </p:notesTextViewPr>
  <p:notesViewPr>
    <p:cSldViewPr>
      <p:cViewPr varScale="1">
        <p:scale>
          <a:sx n="76" d="100"/>
          <a:sy n="76" d="100"/>
        </p:scale>
        <p:origin x="1680"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A5A207F-0F91-42F2-96D0-049C6003623B}" type="datetimeFigureOut">
              <a:rPr lang="en-US"/>
              <a:t>7/11/2017</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C567D4A-04CB-4EDF-8FB1-342A02FC8EC5}" type="slidenum">
              <a:rPr/>
              <a:t>‹#›</a:t>
            </a:fld>
            <a:endParaRPr/>
          </a:p>
        </p:txBody>
      </p:sp>
    </p:spTree>
    <p:extLst>
      <p:ext uri="{BB962C8B-B14F-4D97-AF65-F5344CB8AC3E}">
        <p14:creationId xmlns:p14="http://schemas.microsoft.com/office/powerpoint/2010/main" val="15801253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CC13F5-F2B1-464B-BE8F-27ABFBD2FBDE}" type="datetimeFigureOut">
              <a:rPr lang="en-US"/>
              <a:t>7/11/2017</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61351F-DBB1-4664-ADA9-83BC7CB8848D}" type="slidenum">
              <a:rPr/>
              <a:t>‹#›</a:t>
            </a:fld>
            <a:endParaRPr/>
          </a:p>
        </p:txBody>
      </p:sp>
    </p:spTree>
    <p:extLst>
      <p:ext uri="{BB962C8B-B14F-4D97-AF65-F5344CB8AC3E}">
        <p14:creationId xmlns:p14="http://schemas.microsoft.com/office/powerpoint/2010/main" val="36423620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61351F-DBB1-4664-ADA9-83BC7CB8848D}" type="slidenum">
              <a:rPr lang="en-US" smtClean="0"/>
              <a:t>21</a:t>
            </a:fld>
            <a:endParaRPr lang="en-US"/>
          </a:p>
        </p:txBody>
      </p:sp>
    </p:spTree>
    <p:extLst>
      <p:ext uri="{BB962C8B-B14F-4D97-AF65-F5344CB8AC3E}">
        <p14:creationId xmlns:p14="http://schemas.microsoft.com/office/powerpoint/2010/main" val="1202862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61351F-DBB1-4664-ADA9-83BC7CB8848D}" type="slidenum">
              <a:rPr lang="en-US" smtClean="0"/>
              <a:t>32</a:t>
            </a:fld>
            <a:endParaRPr lang="en-US"/>
          </a:p>
        </p:txBody>
      </p:sp>
    </p:spTree>
    <p:extLst>
      <p:ext uri="{BB962C8B-B14F-4D97-AF65-F5344CB8AC3E}">
        <p14:creationId xmlns:p14="http://schemas.microsoft.com/office/powerpoint/2010/main" val="276842799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ltGray">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93814" y="990600"/>
            <a:ext cx="8458200" cy="3200400"/>
          </a:xfrm>
        </p:spPr>
        <p:txBody>
          <a:bodyPr>
            <a:normAutofit/>
          </a:bodyPr>
          <a:lstStyle>
            <a:lvl1pPr>
              <a:defRPr sz="6000"/>
            </a:lvl1pPr>
          </a:lstStyle>
          <a:p>
            <a:r>
              <a:rPr lang="en-US"/>
              <a:t>Click to edit Master title style</a:t>
            </a:r>
            <a:endParaRPr/>
          </a:p>
        </p:txBody>
      </p:sp>
      <p:sp>
        <p:nvSpPr>
          <p:cNvPr id="3" name="Subtitle 2"/>
          <p:cNvSpPr>
            <a:spLocks noGrp="1"/>
          </p:cNvSpPr>
          <p:nvPr>
            <p:ph type="subTitle" idx="1"/>
          </p:nvPr>
        </p:nvSpPr>
        <p:spPr>
          <a:xfrm>
            <a:off x="1293813" y="4267200"/>
            <a:ext cx="8458200" cy="1371600"/>
          </a:xfrm>
          <a:noFill/>
        </p:spPr>
        <p:txBody>
          <a:bodyPr>
            <a:normAutofit/>
          </a:bodyPr>
          <a:lstStyle>
            <a:lvl1pPr marL="0" indent="0" algn="l">
              <a:spcBef>
                <a:spcPts val="0"/>
              </a:spcBef>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4" name="Date Placeholder 3"/>
          <p:cNvSpPr>
            <a:spLocks noGrp="1"/>
          </p:cNvSpPr>
          <p:nvPr>
            <p:ph type="dt" sz="half" idx="10"/>
          </p:nvPr>
        </p:nvSpPr>
        <p:spPr/>
        <p:txBody>
          <a:bodyPr/>
          <a:lstStyle/>
          <a:p>
            <a:fld id="{99D2A58A-F6A3-44B4-8553-CA3EAF252FB7}" type="datetime1">
              <a:rPr lang="en-US" smtClean="0"/>
              <a:t>7/11/2017</a:t>
            </a:fld>
            <a:endParaRPr lang="en-US"/>
          </a:p>
        </p:txBody>
      </p:sp>
      <p:sp>
        <p:nvSpPr>
          <p:cNvPr id="5" name="Footer Placeholder 4"/>
          <p:cNvSpPr>
            <a:spLocks noGrp="1"/>
          </p:cNvSpPr>
          <p:nvPr>
            <p:ph type="ftr" sz="quarter" idx="11"/>
          </p:nvPr>
        </p:nvSpPr>
        <p:spPr/>
        <p:txBody>
          <a:bodyPr/>
          <a:lstStyle/>
          <a:p>
            <a:r>
              <a:rPr lang="en-US"/>
              <a:t>Add a footer</a:t>
            </a:r>
          </a:p>
        </p:txBody>
      </p:sp>
      <p:sp>
        <p:nvSpPr>
          <p:cNvPr id="6" name="Slide Number Placeholder 5"/>
          <p:cNvSpPr>
            <a:spLocks noGrp="1"/>
          </p:cNvSpPr>
          <p:nvPr>
            <p:ph type="sldNum" sz="quarter" idx="12"/>
          </p:nvPr>
        </p:nvSpPr>
        <p:spPr/>
        <p:txBody>
          <a:bodyPr/>
          <a:lstStyle/>
          <a:p>
            <a:fld id="{81FEFA0A-2F20-4B60-98C6-5FFDA469AA1C}" type="slidenum">
              <a:rPr lang="en-US" smtClean="0"/>
              <a:t>‹#›</a:t>
            </a:fld>
            <a:endParaRPr lang="en-US"/>
          </a:p>
        </p:txBody>
      </p:sp>
    </p:spTree>
    <p:extLst>
      <p:ext uri="{BB962C8B-B14F-4D97-AF65-F5344CB8AC3E}">
        <p14:creationId xmlns:p14="http://schemas.microsoft.com/office/powerpoint/2010/main" val="2878593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1600200">
              <a:defRPr/>
            </a:lvl6pPr>
            <a:lvl7pPr marL="1874520">
              <a:defRPr/>
            </a:lvl7pPr>
            <a:lvl8pPr marL="2148840">
              <a:defRPr/>
            </a:lvl8pPr>
            <a:lvl9pPr marL="2423160">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3B8F513F-1C7D-48A3-9E66-761794785CC6}" type="datetime1">
              <a:rPr lang="en-US" smtClean="0"/>
              <a:t>7/11/2017</a:t>
            </a:fld>
            <a:endParaRPr lang="en-US"/>
          </a:p>
        </p:txBody>
      </p:sp>
      <p:sp>
        <p:nvSpPr>
          <p:cNvPr id="5" name="Footer Placeholder 4"/>
          <p:cNvSpPr>
            <a:spLocks noGrp="1"/>
          </p:cNvSpPr>
          <p:nvPr>
            <p:ph type="ftr" sz="quarter" idx="11"/>
          </p:nvPr>
        </p:nvSpPr>
        <p:spPr/>
        <p:txBody>
          <a:bodyPr/>
          <a:lstStyle/>
          <a:p>
            <a:r>
              <a:rPr lang="en-US"/>
              <a:t>Add a footer</a:t>
            </a:r>
          </a:p>
        </p:txBody>
      </p:sp>
      <p:sp>
        <p:nvSpPr>
          <p:cNvPr id="6" name="Slide Number Placeholder 5"/>
          <p:cNvSpPr>
            <a:spLocks noGrp="1"/>
          </p:cNvSpPr>
          <p:nvPr>
            <p:ph type="sldNum" sz="quarter" idx="12"/>
          </p:nvPr>
        </p:nvSpPr>
        <p:spPr/>
        <p:txBody>
          <a:bodyPr/>
          <a:lstStyle/>
          <a:p>
            <a:fld id="{81FEFA0A-2F20-4B60-98C6-5FFDA469AA1C}" type="slidenum">
              <a:rPr lang="en-US" smtClean="0"/>
              <a:t>‹#›</a:t>
            </a:fld>
            <a:endParaRPr lang="en-US"/>
          </a:p>
        </p:txBody>
      </p:sp>
    </p:spTree>
    <p:extLst>
      <p:ext uri="{BB962C8B-B14F-4D97-AF65-F5344CB8AC3E}">
        <p14:creationId xmlns:p14="http://schemas.microsoft.com/office/powerpoint/2010/main" val="3387032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52014" y="381000"/>
            <a:ext cx="1904998" cy="57912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1293814" y="381000"/>
            <a:ext cx="8305800" cy="5791200"/>
          </a:xfrm>
        </p:spPr>
        <p:txBody>
          <a:bodyPr vert="eaVert"/>
          <a:lstStyle>
            <a:lvl5pPr>
              <a:defRPr/>
            </a:lvl5pPr>
            <a:lvl6pPr>
              <a:defRPr/>
            </a:lvl6pPr>
            <a:lvl7pPr>
              <a:defRPr/>
            </a:lvl7pPr>
            <a:lvl8pPr>
              <a:defRPr/>
            </a:lvl8pPr>
            <a:lvl9pP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805BC340-5827-402A-ABD7-86B6900F77A8}" type="datetime1">
              <a:rPr lang="en-US" smtClean="0"/>
              <a:t>7/11/2017</a:t>
            </a:fld>
            <a:endParaRPr lang="en-US"/>
          </a:p>
        </p:txBody>
      </p:sp>
      <p:sp>
        <p:nvSpPr>
          <p:cNvPr id="5" name="Footer Placeholder 4"/>
          <p:cNvSpPr>
            <a:spLocks noGrp="1"/>
          </p:cNvSpPr>
          <p:nvPr>
            <p:ph type="ftr" sz="quarter" idx="11"/>
          </p:nvPr>
        </p:nvSpPr>
        <p:spPr/>
        <p:txBody>
          <a:bodyPr/>
          <a:lstStyle/>
          <a:p>
            <a:r>
              <a:rPr lang="en-US"/>
              <a:t>Add a footer</a:t>
            </a:r>
          </a:p>
        </p:txBody>
      </p:sp>
      <p:sp>
        <p:nvSpPr>
          <p:cNvPr id="6" name="Slide Number Placeholder 5"/>
          <p:cNvSpPr>
            <a:spLocks noGrp="1"/>
          </p:cNvSpPr>
          <p:nvPr>
            <p:ph type="sldNum" sz="quarter" idx="12"/>
          </p:nvPr>
        </p:nvSpPr>
        <p:spPr/>
        <p:txBody>
          <a:bodyPr/>
          <a:lstStyle/>
          <a:p>
            <a:fld id="{81FEFA0A-2F20-4B60-98C6-5FFDA469AA1C}" type="slidenum">
              <a:rPr lang="en-US" smtClean="0"/>
              <a:t>‹#›</a:t>
            </a:fld>
            <a:endParaRPr lang="en-US"/>
          </a:p>
        </p:txBody>
      </p:sp>
    </p:spTree>
    <p:extLst>
      <p:ext uri="{BB962C8B-B14F-4D97-AF65-F5344CB8AC3E}">
        <p14:creationId xmlns:p14="http://schemas.microsoft.com/office/powerpoint/2010/main" val="61985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DD05BD3E-AD23-4233-B7FD-BCC74AA741B1}" type="datetime1">
              <a:rPr lang="en-US" smtClean="0"/>
              <a:t>7/11/2017</a:t>
            </a:fld>
            <a:endParaRPr lang="en-US"/>
          </a:p>
        </p:txBody>
      </p:sp>
      <p:sp>
        <p:nvSpPr>
          <p:cNvPr id="5" name="Footer Placeholder 4"/>
          <p:cNvSpPr>
            <a:spLocks noGrp="1"/>
          </p:cNvSpPr>
          <p:nvPr>
            <p:ph type="ftr" sz="quarter" idx="11"/>
          </p:nvPr>
        </p:nvSpPr>
        <p:spPr/>
        <p:txBody>
          <a:bodyPr/>
          <a:lstStyle/>
          <a:p>
            <a:r>
              <a:rPr lang="en-US"/>
              <a:t>Add a footer</a:t>
            </a:r>
          </a:p>
        </p:txBody>
      </p:sp>
      <p:sp>
        <p:nvSpPr>
          <p:cNvPr id="6" name="Slide Number Placeholder 5"/>
          <p:cNvSpPr>
            <a:spLocks noGrp="1"/>
          </p:cNvSpPr>
          <p:nvPr>
            <p:ph type="sldNum" sz="quarter" idx="12"/>
          </p:nvPr>
        </p:nvSpPr>
        <p:spPr/>
        <p:txBody>
          <a:bodyPr/>
          <a:lstStyle/>
          <a:p>
            <a:fld id="{81FEFA0A-2F20-4B60-98C6-5FFDA469AA1C}" type="slidenum">
              <a:rPr lang="en-US" smtClean="0"/>
              <a:t>‹#›</a:t>
            </a:fld>
            <a:endParaRPr lang="en-US"/>
          </a:p>
        </p:txBody>
      </p:sp>
    </p:spTree>
    <p:extLst>
      <p:ext uri="{BB962C8B-B14F-4D97-AF65-F5344CB8AC3E}">
        <p14:creationId xmlns:p14="http://schemas.microsoft.com/office/powerpoint/2010/main" val="21944926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93813" y="2057400"/>
            <a:ext cx="8458201" cy="2666999"/>
          </a:xfrm>
        </p:spPr>
        <p:txBody>
          <a:bodyPr anchor="b">
            <a:normAutofit/>
          </a:bodyPr>
          <a:lstStyle>
            <a:lvl1pPr algn="l">
              <a:defRPr sz="4800" b="0" i="0" cap="none" baseline="0"/>
            </a:lvl1pPr>
          </a:lstStyle>
          <a:p>
            <a:r>
              <a:rPr lang="en-US"/>
              <a:t>Click to edit Master title style</a:t>
            </a:r>
            <a:endParaRPr/>
          </a:p>
        </p:txBody>
      </p:sp>
      <p:sp>
        <p:nvSpPr>
          <p:cNvPr id="3" name="Text Placeholder 2"/>
          <p:cNvSpPr>
            <a:spLocks noGrp="1"/>
          </p:cNvSpPr>
          <p:nvPr>
            <p:ph type="body" idx="1"/>
          </p:nvPr>
        </p:nvSpPr>
        <p:spPr>
          <a:xfrm>
            <a:off x="1293813" y="4876800"/>
            <a:ext cx="8458201" cy="1143000"/>
          </a:xfrm>
          <a:noFill/>
        </p:spPr>
        <p:txBody>
          <a:bodyPr anchor="t">
            <a:normAutofit/>
          </a:bodyPr>
          <a:lstStyle>
            <a:lvl1pPr marL="0" indent="0">
              <a:spcBef>
                <a:spcPts val="0"/>
              </a:spcBef>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1F85C56-1C19-4454-A6D4-FDB294070137}" type="datetime1">
              <a:rPr lang="en-US" smtClean="0"/>
              <a:t>7/11/2017</a:t>
            </a:fld>
            <a:endParaRPr lang="en-US"/>
          </a:p>
        </p:txBody>
      </p:sp>
      <p:sp>
        <p:nvSpPr>
          <p:cNvPr id="5" name="Footer Placeholder 4"/>
          <p:cNvSpPr>
            <a:spLocks noGrp="1"/>
          </p:cNvSpPr>
          <p:nvPr>
            <p:ph type="ftr" sz="quarter" idx="11"/>
          </p:nvPr>
        </p:nvSpPr>
        <p:spPr/>
        <p:txBody>
          <a:bodyPr/>
          <a:lstStyle/>
          <a:p>
            <a:r>
              <a:rPr lang="en-US"/>
              <a:t>Add a footer</a:t>
            </a:r>
          </a:p>
        </p:txBody>
      </p:sp>
      <p:sp>
        <p:nvSpPr>
          <p:cNvPr id="6" name="Slide Number Placeholder 5"/>
          <p:cNvSpPr>
            <a:spLocks noGrp="1"/>
          </p:cNvSpPr>
          <p:nvPr>
            <p:ph type="sldNum" sz="quarter" idx="12"/>
          </p:nvPr>
        </p:nvSpPr>
        <p:spPr/>
        <p:txBody>
          <a:bodyPr/>
          <a:lstStyle/>
          <a:p>
            <a:fld id="{81FEFA0A-2F20-4B60-98C6-5FFDA469AA1C}" type="slidenum">
              <a:rPr lang="en-US" smtClean="0"/>
              <a:t>‹#›</a:t>
            </a:fld>
            <a:endParaRPr lang="en-US"/>
          </a:p>
        </p:txBody>
      </p:sp>
    </p:spTree>
    <p:extLst>
      <p:ext uri="{BB962C8B-B14F-4D97-AF65-F5344CB8AC3E}">
        <p14:creationId xmlns:p14="http://schemas.microsoft.com/office/powerpoint/2010/main" val="2215614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293812" y="1676400"/>
            <a:ext cx="4700016" cy="4495800"/>
          </a:xfrm>
        </p:spPr>
        <p:txBody>
          <a:bodyPr>
            <a:normAutofit/>
          </a:bodyPr>
          <a:lstStyle>
            <a:lvl1pPr>
              <a:defRPr sz="2400"/>
            </a:lvl1pPr>
            <a:lvl2pPr>
              <a:defRPr sz="2000"/>
            </a:lvl2pPr>
            <a:lvl3pPr>
              <a:defRPr sz="1800"/>
            </a:lvl3pPr>
            <a:lvl4pPr>
              <a:defRPr sz="1600"/>
            </a:lvl4pPr>
            <a:lvl5pPr>
              <a:defRPr sz="1600"/>
            </a:lvl5pPr>
            <a:lvl6pPr marL="1600200">
              <a:defRPr sz="1600"/>
            </a:lvl6pPr>
            <a:lvl7pPr marL="1874520">
              <a:defRPr sz="1600"/>
            </a:lvl7pPr>
            <a:lvl8pPr marL="2148840">
              <a:defRPr sz="1600"/>
            </a:lvl8pPr>
            <a:lvl9pPr marL="2423160">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02035" y="1676401"/>
            <a:ext cx="4700016" cy="4495800"/>
          </a:xfrm>
        </p:spPr>
        <p:txBody>
          <a:bodyPr>
            <a:normAutofit/>
          </a:bodyPr>
          <a:lstStyle>
            <a:lvl1pPr>
              <a:defRPr sz="2400"/>
            </a:lvl1pPr>
            <a:lvl2pPr>
              <a:defRPr sz="2000"/>
            </a:lvl2pPr>
            <a:lvl3pPr>
              <a:defRPr sz="1800"/>
            </a:lvl3pPr>
            <a:lvl4pPr>
              <a:defRPr sz="1600"/>
            </a:lvl4pPr>
            <a:lvl5pPr>
              <a:defRPr sz="1600"/>
            </a:lvl5pPr>
            <a:lvl6pPr marL="1600200">
              <a:defRPr sz="1600"/>
            </a:lvl6pPr>
            <a:lvl7pPr marL="1874520">
              <a:defRPr sz="1600"/>
            </a:lvl7pPr>
            <a:lvl8pPr marL="2148840">
              <a:defRPr sz="1600"/>
            </a:lvl8pPr>
            <a:lvl9pPr marL="2423160">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9CAAEA3F-BC83-4494-8BB2-CF9729692A8C}" type="datetime1">
              <a:rPr lang="en-US" smtClean="0"/>
              <a:t>7/11/2017</a:t>
            </a:fld>
            <a:endParaRPr lang="en-US"/>
          </a:p>
        </p:txBody>
      </p:sp>
      <p:sp>
        <p:nvSpPr>
          <p:cNvPr id="6" name="Footer Placeholder 5"/>
          <p:cNvSpPr>
            <a:spLocks noGrp="1"/>
          </p:cNvSpPr>
          <p:nvPr>
            <p:ph type="ftr" sz="quarter" idx="11"/>
          </p:nvPr>
        </p:nvSpPr>
        <p:spPr/>
        <p:txBody>
          <a:bodyPr/>
          <a:lstStyle/>
          <a:p>
            <a:r>
              <a:rPr lang="en-US"/>
              <a:t>Add a footer</a:t>
            </a:r>
          </a:p>
        </p:txBody>
      </p:sp>
      <p:sp>
        <p:nvSpPr>
          <p:cNvPr id="7" name="Slide Number Placeholder 6"/>
          <p:cNvSpPr>
            <a:spLocks noGrp="1"/>
          </p:cNvSpPr>
          <p:nvPr>
            <p:ph type="sldNum" sz="quarter" idx="12"/>
          </p:nvPr>
        </p:nvSpPr>
        <p:spPr/>
        <p:txBody>
          <a:bodyPr/>
          <a:lstStyle/>
          <a:p>
            <a:fld id="{81FEFA0A-2F20-4B60-98C6-5FFDA469AA1C}" type="slidenum">
              <a:rPr lang="en-US" smtClean="0"/>
              <a:t>‹#›</a:t>
            </a:fld>
            <a:endParaRPr lang="en-US"/>
          </a:p>
        </p:txBody>
      </p:sp>
    </p:spTree>
    <p:extLst>
      <p:ext uri="{BB962C8B-B14F-4D97-AF65-F5344CB8AC3E}">
        <p14:creationId xmlns:p14="http://schemas.microsoft.com/office/powerpoint/2010/main" val="2193451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93813" y="381000"/>
            <a:ext cx="9601200" cy="1143000"/>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293813" y="1676399"/>
            <a:ext cx="4701142" cy="762001"/>
          </a:xfrm>
        </p:spPr>
        <p:txBody>
          <a:bodyPr anchor="ctr">
            <a:noAutofit/>
          </a:bodyP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93813" y="2516457"/>
            <a:ext cx="4701142" cy="3655743"/>
          </a:xfrm>
        </p:spPr>
        <p:txBody>
          <a:bodyPr/>
          <a:lstStyle>
            <a:lvl1pPr>
              <a:defRPr sz="2200"/>
            </a:lvl1pPr>
            <a:lvl2pPr>
              <a:defRPr sz="2000"/>
            </a:lvl2pPr>
            <a:lvl3pPr>
              <a:defRPr sz="1800"/>
            </a:lvl3pPr>
            <a:lvl4pPr>
              <a:defRPr sz="1600"/>
            </a:lvl4pPr>
            <a:lvl5pPr>
              <a:defRPr sz="1600"/>
            </a:lvl5pPr>
            <a:lvl6pPr marL="1600200">
              <a:defRPr sz="1600"/>
            </a:lvl6pPr>
            <a:lvl7pPr marL="1874520">
              <a:defRPr sz="1600"/>
            </a:lvl7pPr>
            <a:lvl8pPr marL="2148840">
              <a:defRPr sz="1600"/>
            </a:lvl8pPr>
            <a:lvl9pPr marL="2423160">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191754" y="1676399"/>
            <a:ext cx="4703259" cy="762001"/>
          </a:xfrm>
        </p:spPr>
        <p:txBody>
          <a:bodyPr anchor="ctr">
            <a:noAutofit/>
          </a:bodyP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1754" y="2516457"/>
            <a:ext cx="4703259" cy="3655743"/>
          </a:xfrm>
        </p:spPr>
        <p:txBody>
          <a:bodyPr/>
          <a:lstStyle>
            <a:lvl1pPr>
              <a:defRPr sz="2200"/>
            </a:lvl1pPr>
            <a:lvl2pPr>
              <a:defRPr sz="2000"/>
            </a:lvl2pPr>
            <a:lvl3pPr>
              <a:defRPr sz="1800"/>
            </a:lvl3pPr>
            <a:lvl4pPr>
              <a:defRPr sz="1600"/>
            </a:lvl4pPr>
            <a:lvl5pPr>
              <a:defRPr sz="1600"/>
            </a:lvl5pPr>
            <a:lvl6pPr marL="1600200">
              <a:defRPr sz="1600"/>
            </a:lvl6pPr>
            <a:lvl7pPr marL="1874520">
              <a:defRPr sz="1600"/>
            </a:lvl7pPr>
            <a:lvl8pPr marL="2148840">
              <a:defRPr sz="1600"/>
            </a:lvl8pPr>
            <a:lvl9pPr marL="2423160">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B48BCFC3-C38C-4973-9593-9C0AA203E374}" type="datetime1">
              <a:rPr lang="en-US" smtClean="0"/>
              <a:t>7/11/2017</a:t>
            </a:fld>
            <a:endParaRPr lang="en-US"/>
          </a:p>
        </p:txBody>
      </p:sp>
      <p:sp>
        <p:nvSpPr>
          <p:cNvPr id="8" name="Footer Placeholder 7"/>
          <p:cNvSpPr>
            <a:spLocks noGrp="1"/>
          </p:cNvSpPr>
          <p:nvPr>
            <p:ph type="ftr" sz="quarter" idx="11"/>
          </p:nvPr>
        </p:nvSpPr>
        <p:spPr/>
        <p:txBody>
          <a:bodyPr/>
          <a:lstStyle/>
          <a:p>
            <a:r>
              <a:rPr lang="en-US"/>
              <a:t>Add a footer</a:t>
            </a:r>
          </a:p>
        </p:txBody>
      </p:sp>
      <p:sp>
        <p:nvSpPr>
          <p:cNvPr id="9" name="Slide Number Placeholder 8"/>
          <p:cNvSpPr>
            <a:spLocks noGrp="1"/>
          </p:cNvSpPr>
          <p:nvPr>
            <p:ph type="sldNum" sz="quarter" idx="12"/>
          </p:nvPr>
        </p:nvSpPr>
        <p:spPr/>
        <p:txBody>
          <a:bodyPr/>
          <a:lstStyle/>
          <a:p>
            <a:fld id="{81FEFA0A-2F20-4B60-98C6-5FFDA469AA1C}" type="slidenum">
              <a:rPr lang="en-US" smtClean="0"/>
              <a:t>‹#›</a:t>
            </a:fld>
            <a:endParaRPr lang="en-US"/>
          </a:p>
        </p:txBody>
      </p:sp>
    </p:spTree>
    <p:extLst>
      <p:ext uri="{BB962C8B-B14F-4D97-AF65-F5344CB8AC3E}">
        <p14:creationId xmlns:p14="http://schemas.microsoft.com/office/powerpoint/2010/main" val="3057684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7B00E9B8-A638-47B9-8EAF-A06FB35BB403}" type="datetime1">
              <a:rPr lang="en-US" smtClean="0"/>
              <a:t>7/11/2017</a:t>
            </a:fld>
            <a:endParaRPr lang="en-US"/>
          </a:p>
        </p:txBody>
      </p:sp>
      <p:sp>
        <p:nvSpPr>
          <p:cNvPr id="4" name="Footer Placeholder 3"/>
          <p:cNvSpPr>
            <a:spLocks noGrp="1"/>
          </p:cNvSpPr>
          <p:nvPr>
            <p:ph type="ftr" sz="quarter" idx="11"/>
          </p:nvPr>
        </p:nvSpPr>
        <p:spPr/>
        <p:txBody>
          <a:bodyPr/>
          <a:lstStyle/>
          <a:p>
            <a:r>
              <a:rPr lang="en-US"/>
              <a:t>Add a footer</a:t>
            </a:r>
          </a:p>
        </p:txBody>
      </p:sp>
      <p:sp>
        <p:nvSpPr>
          <p:cNvPr id="5" name="Slide Number Placeholder 4"/>
          <p:cNvSpPr>
            <a:spLocks noGrp="1"/>
          </p:cNvSpPr>
          <p:nvPr>
            <p:ph type="sldNum" sz="quarter" idx="12"/>
          </p:nvPr>
        </p:nvSpPr>
        <p:spPr/>
        <p:txBody>
          <a:bodyPr/>
          <a:lstStyle/>
          <a:p>
            <a:fld id="{81FEFA0A-2F20-4B60-98C6-5FFDA469AA1C}" type="slidenum">
              <a:rPr lang="en-US" smtClean="0"/>
              <a:t>‹#›</a:t>
            </a:fld>
            <a:endParaRPr lang="en-US"/>
          </a:p>
        </p:txBody>
      </p:sp>
    </p:spTree>
    <p:extLst>
      <p:ext uri="{BB962C8B-B14F-4D97-AF65-F5344CB8AC3E}">
        <p14:creationId xmlns:p14="http://schemas.microsoft.com/office/powerpoint/2010/main" val="951180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0414C0-40BC-46FB-ADE3-F7141007B5FB}" type="datetime1">
              <a:rPr lang="en-US" smtClean="0"/>
              <a:t>7/11/2017</a:t>
            </a:fld>
            <a:endParaRPr lang="en-US"/>
          </a:p>
        </p:txBody>
      </p:sp>
      <p:sp>
        <p:nvSpPr>
          <p:cNvPr id="3" name="Footer Placeholder 2"/>
          <p:cNvSpPr>
            <a:spLocks noGrp="1"/>
          </p:cNvSpPr>
          <p:nvPr>
            <p:ph type="ftr" sz="quarter" idx="11"/>
          </p:nvPr>
        </p:nvSpPr>
        <p:spPr/>
        <p:txBody>
          <a:bodyPr/>
          <a:lstStyle/>
          <a:p>
            <a:r>
              <a:rPr lang="en-US"/>
              <a:t>Add a footer</a:t>
            </a:r>
          </a:p>
        </p:txBody>
      </p:sp>
      <p:sp>
        <p:nvSpPr>
          <p:cNvPr id="4" name="Slide Number Placeholder 3"/>
          <p:cNvSpPr>
            <a:spLocks noGrp="1"/>
          </p:cNvSpPr>
          <p:nvPr>
            <p:ph type="sldNum" sz="quarter" idx="12"/>
          </p:nvPr>
        </p:nvSpPr>
        <p:spPr/>
        <p:txBody>
          <a:bodyPr/>
          <a:lstStyle/>
          <a:p>
            <a:fld id="{81FEFA0A-2F20-4B60-98C6-5FFDA469AA1C}" type="slidenum">
              <a:rPr lang="en-US" smtClean="0"/>
              <a:t>‹#›</a:t>
            </a:fld>
            <a:endParaRPr lang="en-US"/>
          </a:p>
        </p:txBody>
      </p:sp>
    </p:spTree>
    <p:extLst>
      <p:ext uri="{BB962C8B-B14F-4D97-AF65-F5344CB8AC3E}">
        <p14:creationId xmlns:p14="http://schemas.microsoft.com/office/powerpoint/2010/main" val="3339154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70811" y="1676400"/>
            <a:ext cx="3810000" cy="2438400"/>
          </a:xfrm>
        </p:spPr>
        <p:txBody>
          <a:bodyPr anchor="b">
            <a:normAutofit/>
          </a:bodyPr>
          <a:lstStyle>
            <a:lvl1pPr algn="l">
              <a:defRPr sz="3200" b="0"/>
            </a:lvl1pPr>
          </a:lstStyle>
          <a:p>
            <a:r>
              <a:rPr lang="en-US"/>
              <a:t>Click to edit Master title style</a:t>
            </a:r>
            <a:endParaRPr/>
          </a:p>
        </p:txBody>
      </p:sp>
      <p:sp>
        <p:nvSpPr>
          <p:cNvPr id="3" name="Content Placeholder 2"/>
          <p:cNvSpPr>
            <a:spLocks noGrp="1"/>
          </p:cNvSpPr>
          <p:nvPr>
            <p:ph idx="1"/>
          </p:nvPr>
        </p:nvSpPr>
        <p:spPr>
          <a:xfrm>
            <a:off x="1293813" y="685800"/>
            <a:ext cx="6172200" cy="54864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7770811" y="4191000"/>
            <a:ext cx="3810000" cy="1524000"/>
          </a:xfrm>
          <a:noFill/>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018BC97-2F5E-4770-AEEF-8F2730A3EA80}" type="datetime1">
              <a:rPr lang="en-US" smtClean="0"/>
              <a:t>7/11/2017</a:t>
            </a:fld>
            <a:endParaRPr lang="en-US"/>
          </a:p>
        </p:txBody>
      </p:sp>
      <p:sp>
        <p:nvSpPr>
          <p:cNvPr id="6" name="Footer Placeholder 5"/>
          <p:cNvSpPr>
            <a:spLocks noGrp="1"/>
          </p:cNvSpPr>
          <p:nvPr>
            <p:ph type="ftr" sz="quarter" idx="11"/>
          </p:nvPr>
        </p:nvSpPr>
        <p:spPr/>
        <p:txBody>
          <a:bodyPr/>
          <a:lstStyle/>
          <a:p>
            <a:r>
              <a:rPr lang="en-US"/>
              <a:t>Add a footer</a:t>
            </a:r>
          </a:p>
        </p:txBody>
      </p:sp>
      <p:sp>
        <p:nvSpPr>
          <p:cNvPr id="7" name="Slide Number Placeholder 6"/>
          <p:cNvSpPr>
            <a:spLocks noGrp="1"/>
          </p:cNvSpPr>
          <p:nvPr>
            <p:ph type="sldNum" sz="quarter" idx="12"/>
          </p:nvPr>
        </p:nvSpPr>
        <p:spPr/>
        <p:txBody>
          <a:bodyPr/>
          <a:lstStyle/>
          <a:p>
            <a:fld id="{81FEFA0A-2F20-4B60-98C6-5FFDA469AA1C}" type="slidenum">
              <a:rPr lang="en-US" smtClean="0"/>
              <a:t>‹#›</a:t>
            </a:fld>
            <a:endParaRPr lang="en-US"/>
          </a:p>
        </p:txBody>
      </p:sp>
    </p:spTree>
    <p:extLst>
      <p:ext uri="{BB962C8B-B14F-4D97-AF65-F5344CB8AC3E}">
        <p14:creationId xmlns:p14="http://schemas.microsoft.com/office/powerpoint/2010/main" val="32280378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70812" y="1676400"/>
            <a:ext cx="3810000" cy="2438400"/>
          </a:xfrm>
        </p:spPr>
        <p:txBody>
          <a:bodyPr anchor="b">
            <a:noAutofit/>
          </a:bodyPr>
          <a:lstStyle>
            <a:lvl1pPr algn="l">
              <a:defRPr sz="3200" b="0"/>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1522412" y="0"/>
            <a:ext cx="5943601" cy="6858000"/>
          </a:xfrm>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7770812" y="4191000"/>
            <a:ext cx="3810000" cy="1524000"/>
          </a:xfrm>
          <a:noFill/>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2099951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93813" y="381000"/>
            <a:ext cx="9601200" cy="1143000"/>
          </a:xfrm>
          <a:prstGeom prst="rect">
            <a:avLst/>
          </a:prstGeom>
        </p:spPr>
        <p:txBody>
          <a:bodyPr vert="horz" lIns="91440" tIns="45720" rIns="91440" bIns="45720" rtlCol="0" anchor="b">
            <a:normAutofit/>
          </a:bodyPr>
          <a:lstStyle/>
          <a:p>
            <a:r>
              <a:rPr lang="en-US"/>
              <a:t>Click to edit Master title style</a:t>
            </a:r>
            <a:endParaRPr dirty="0"/>
          </a:p>
        </p:txBody>
      </p:sp>
      <p:sp>
        <p:nvSpPr>
          <p:cNvPr id="3" name="Text Placeholder 2"/>
          <p:cNvSpPr>
            <a:spLocks noGrp="1"/>
          </p:cNvSpPr>
          <p:nvPr>
            <p:ph type="body" idx="1"/>
          </p:nvPr>
        </p:nvSpPr>
        <p:spPr>
          <a:xfrm>
            <a:off x="1293813" y="1676400"/>
            <a:ext cx="9601200" cy="4495800"/>
          </a:xfrm>
          <a:prstGeom prst="rect">
            <a:avLst/>
          </a:prstGeom>
          <a:solidFill>
            <a:schemeClr val="bg2">
              <a:alpha val="70000"/>
            </a:schemeClr>
          </a:solidFill>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1271781" y="6356351"/>
            <a:ext cx="2844059" cy="365125"/>
          </a:xfrm>
          <a:prstGeom prst="rect">
            <a:avLst/>
          </a:prstGeom>
        </p:spPr>
        <p:txBody>
          <a:bodyPr vert="horz" lIns="91440" tIns="45720" rIns="91440" bIns="45720" rtlCol="0" anchor="ctr"/>
          <a:lstStyle>
            <a:lvl1pPr algn="l">
              <a:defRPr sz="1100">
                <a:solidFill>
                  <a:schemeClr val="tx1"/>
                </a:solidFill>
              </a:defRPr>
            </a:lvl1pPr>
          </a:lstStyle>
          <a:p>
            <a:fld id="{41B0D41C-F0D3-49F0-8041-67FC705A40C6}" type="datetime1">
              <a:rPr lang="en-US" smtClean="0"/>
              <a:pPr/>
              <a:t>7/11/2017</a:t>
            </a:fld>
            <a:endParaRPr lang="en-US"/>
          </a:p>
        </p:txBody>
      </p:sp>
      <p:sp>
        <p:nvSpPr>
          <p:cNvPr id="5" name="Footer Placeholder 4"/>
          <p:cNvSpPr>
            <a:spLocks noGrp="1"/>
          </p:cNvSpPr>
          <p:nvPr>
            <p:ph type="ftr" sz="quarter" idx="3"/>
          </p:nvPr>
        </p:nvSpPr>
        <p:spPr>
          <a:xfrm>
            <a:off x="4164515" y="6356351"/>
            <a:ext cx="3859795" cy="365125"/>
          </a:xfrm>
          <a:prstGeom prst="rect">
            <a:avLst/>
          </a:prstGeom>
        </p:spPr>
        <p:txBody>
          <a:bodyPr vert="horz" lIns="91440" tIns="45720" rIns="91440" bIns="45720" rtlCol="0" anchor="ctr"/>
          <a:lstStyle>
            <a:lvl1pPr algn="ctr">
              <a:defRPr sz="1100">
                <a:solidFill>
                  <a:schemeClr val="tx1"/>
                </a:solidFill>
              </a:defRPr>
            </a:lvl1pPr>
          </a:lstStyle>
          <a:p>
            <a:r>
              <a:rPr lang="en-US"/>
              <a:t>Add a footer</a:t>
            </a:r>
          </a:p>
        </p:txBody>
      </p:sp>
      <p:sp>
        <p:nvSpPr>
          <p:cNvPr id="6" name="Slide Number Placeholder 5"/>
          <p:cNvSpPr>
            <a:spLocks noGrp="1"/>
          </p:cNvSpPr>
          <p:nvPr>
            <p:ph type="sldNum" sz="quarter" idx="4"/>
          </p:nvPr>
        </p:nvSpPr>
        <p:spPr>
          <a:xfrm>
            <a:off x="8051225" y="6356351"/>
            <a:ext cx="2844059" cy="365125"/>
          </a:xfrm>
          <a:prstGeom prst="rect">
            <a:avLst/>
          </a:prstGeom>
        </p:spPr>
        <p:txBody>
          <a:bodyPr vert="horz" lIns="91440" tIns="45720" rIns="91440" bIns="45720" rtlCol="0" anchor="ctr"/>
          <a:lstStyle>
            <a:lvl1pPr algn="r">
              <a:defRPr sz="1100">
                <a:solidFill>
                  <a:schemeClr val="tx1"/>
                </a:solidFill>
              </a:defRPr>
            </a:lvl1pPr>
          </a:lstStyle>
          <a:p>
            <a:fld id="{81FEFA0A-2F20-4B60-98C6-5FFDA469AA1C}" type="slidenum">
              <a:rPr lang="en-US" smtClean="0"/>
              <a:pPr/>
              <a:t>‹#›</a:t>
            </a:fld>
            <a:endParaRPr lang="en-US"/>
          </a:p>
        </p:txBody>
      </p:sp>
    </p:spTree>
    <p:extLst>
      <p:ext uri="{BB962C8B-B14F-4D97-AF65-F5344CB8AC3E}">
        <p14:creationId xmlns:p14="http://schemas.microsoft.com/office/powerpoint/2010/main" val="26957396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3838" indent="-228600" algn="l" defTabSz="914400" rtl="0" eaLnBrk="1" latinLnBrk="0" hangingPunct="1">
        <a:lnSpc>
          <a:spcPct val="90000"/>
        </a:lnSpc>
        <a:spcBef>
          <a:spcPts val="1600"/>
        </a:spcBef>
        <a:buClr>
          <a:schemeClr val="accent6"/>
        </a:buClr>
        <a:buFont typeface="Arial" pitchFamily="34" charset="0"/>
        <a:buChar char="•"/>
        <a:defRPr sz="2400" kern="1200">
          <a:solidFill>
            <a:schemeClr val="tx1"/>
          </a:solidFill>
          <a:latin typeface="+mn-lt"/>
          <a:ea typeface="+mn-ea"/>
          <a:cs typeface="+mn-cs"/>
        </a:defRPr>
      </a:lvl1pPr>
      <a:lvl2pPr marL="502920" indent="-228600" algn="l" defTabSz="914400" rtl="0" eaLnBrk="1" latinLnBrk="0" hangingPunct="1">
        <a:lnSpc>
          <a:spcPct val="90000"/>
        </a:lnSpc>
        <a:spcBef>
          <a:spcPts val="600"/>
        </a:spcBef>
        <a:buClr>
          <a:schemeClr val="accent6"/>
        </a:buClr>
        <a:buFont typeface="Euphemia" pitchFamily="34" charset="0"/>
        <a:buChar char="–"/>
        <a:defRPr sz="2000" kern="1200">
          <a:solidFill>
            <a:schemeClr val="tx1"/>
          </a:solidFill>
          <a:latin typeface="+mn-lt"/>
          <a:ea typeface="+mn-ea"/>
          <a:cs typeface="+mn-cs"/>
        </a:defRPr>
      </a:lvl2pPr>
      <a:lvl3pPr marL="777240" indent="-228600" algn="l" defTabSz="914400" rtl="0" eaLnBrk="1" latinLnBrk="0" hangingPunct="1">
        <a:lnSpc>
          <a:spcPct val="90000"/>
        </a:lnSpc>
        <a:spcBef>
          <a:spcPts val="600"/>
        </a:spcBef>
        <a:buClr>
          <a:schemeClr val="accent6"/>
        </a:buClr>
        <a:buFont typeface="Euphemia" pitchFamily="34" charset="0"/>
        <a:buChar char="–"/>
        <a:defRPr sz="1800" kern="1200">
          <a:solidFill>
            <a:schemeClr val="tx1"/>
          </a:solidFill>
          <a:latin typeface="+mn-lt"/>
          <a:ea typeface="+mn-ea"/>
          <a:cs typeface="+mn-cs"/>
        </a:defRPr>
      </a:lvl3pPr>
      <a:lvl4pPr marL="1051560" indent="-228600" algn="l" defTabSz="914400" rtl="0" eaLnBrk="1" latinLnBrk="0" hangingPunct="1">
        <a:lnSpc>
          <a:spcPct val="90000"/>
        </a:lnSpc>
        <a:spcBef>
          <a:spcPts val="600"/>
        </a:spcBef>
        <a:buClr>
          <a:schemeClr val="accent6"/>
        </a:buClr>
        <a:buFont typeface="Euphemia" pitchFamily="34" charset="0"/>
        <a:buChar char="–"/>
        <a:defRPr sz="1600" kern="1200">
          <a:solidFill>
            <a:schemeClr val="tx1"/>
          </a:solidFill>
          <a:latin typeface="+mn-lt"/>
          <a:ea typeface="+mn-ea"/>
          <a:cs typeface="+mn-cs"/>
        </a:defRPr>
      </a:lvl4pPr>
      <a:lvl5pPr marL="1325880" indent="-228600" algn="l" defTabSz="914400" rtl="0" eaLnBrk="1" latinLnBrk="0" hangingPunct="1">
        <a:lnSpc>
          <a:spcPct val="90000"/>
        </a:lnSpc>
        <a:spcBef>
          <a:spcPts val="600"/>
        </a:spcBef>
        <a:buClr>
          <a:schemeClr val="accent6"/>
        </a:buClr>
        <a:buFont typeface="Euphemia" pitchFamily="34" charset="0"/>
        <a:buChar char="–"/>
        <a:defRPr sz="1600" kern="1200">
          <a:solidFill>
            <a:schemeClr val="tx1"/>
          </a:solidFill>
          <a:latin typeface="+mn-lt"/>
          <a:ea typeface="+mn-ea"/>
          <a:cs typeface="+mn-cs"/>
        </a:defRPr>
      </a:lvl5pPr>
      <a:lvl6pPr marL="1600200" indent="-228600" algn="l" defTabSz="914400" rtl="0" eaLnBrk="1" latinLnBrk="0" hangingPunct="1">
        <a:spcBef>
          <a:spcPts val="600"/>
        </a:spcBef>
        <a:buFont typeface="Euphemia" pitchFamily="34" charset="0"/>
        <a:buChar char="–"/>
        <a:defRPr sz="1600" kern="1200">
          <a:solidFill>
            <a:schemeClr val="tx1"/>
          </a:solidFill>
          <a:latin typeface="+mn-lt"/>
          <a:ea typeface="+mn-ea"/>
          <a:cs typeface="+mn-cs"/>
        </a:defRPr>
      </a:lvl6pPr>
      <a:lvl7pPr marL="1874520" indent="-228600" algn="l" defTabSz="914400" rtl="0" eaLnBrk="1" latinLnBrk="0" hangingPunct="1">
        <a:spcBef>
          <a:spcPts val="600"/>
        </a:spcBef>
        <a:buFont typeface="Euphemia" pitchFamily="34" charset="0"/>
        <a:buChar char="–"/>
        <a:defRPr sz="1600" kern="1200">
          <a:solidFill>
            <a:schemeClr val="tx1"/>
          </a:solidFill>
          <a:latin typeface="+mn-lt"/>
          <a:ea typeface="+mn-ea"/>
          <a:cs typeface="+mn-cs"/>
        </a:defRPr>
      </a:lvl7pPr>
      <a:lvl8pPr marL="2148840" indent="-228600" algn="l" defTabSz="914400" rtl="0" eaLnBrk="1" latinLnBrk="0" hangingPunct="1">
        <a:spcBef>
          <a:spcPts val="600"/>
        </a:spcBef>
        <a:buFont typeface="Euphemia" pitchFamily="34" charset="0"/>
        <a:buChar char="–"/>
        <a:defRPr sz="1600" kern="1200">
          <a:solidFill>
            <a:schemeClr val="tx1"/>
          </a:solidFill>
          <a:latin typeface="+mn-lt"/>
          <a:ea typeface="+mn-ea"/>
          <a:cs typeface="+mn-cs"/>
        </a:defRPr>
      </a:lvl8pPr>
      <a:lvl9pPr marL="2423160" indent="-228600" algn="l" defTabSz="914400" rtl="0" eaLnBrk="1" latinLnBrk="0" hangingPunct="1">
        <a:spcBef>
          <a:spcPts val="600"/>
        </a:spcBef>
        <a:buFont typeface="Euphemia"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Nanotechnology and Worker Protection</a:t>
            </a:r>
          </a:p>
        </p:txBody>
      </p:sp>
      <p:sp>
        <p:nvSpPr>
          <p:cNvPr id="3" name="Subtitle 2"/>
          <p:cNvSpPr>
            <a:spLocks noGrp="1"/>
          </p:cNvSpPr>
          <p:nvPr>
            <p:ph type="subTitle" idx="1"/>
          </p:nvPr>
        </p:nvSpPr>
        <p:spPr/>
        <p:txBody>
          <a:bodyPr/>
          <a:lstStyle/>
          <a:p>
            <a:r>
              <a:rPr lang="en-US" dirty="0"/>
              <a:t>Gary Rischitelli, MD, JD, MPH, FACOEM</a:t>
            </a:r>
          </a:p>
        </p:txBody>
      </p:sp>
    </p:spTree>
    <p:extLst>
      <p:ext uri="{BB962C8B-B14F-4D97-AF65-F5344CB8AC3E}">
        <p14:creationId xmlns:p14="http://schemas.microsoft.com/office/powerpoint/2010/main" val="752280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600" b="1" kern="1200" dirty="0">
                <a:solidFill>
                  <a:schemeClr val="tx1"/>
                </a:solidFill>
                <a:effectLst/>
                <a:latin typeface="+mj-lt"/>
                <a:ea typeface="+mj-ea"/>
                <a:cs typeface="+mj-cs"/>
              </a:rPr>
              <a:t>Nanotech in Thailand</a:t>
            </a:r>
            <a:endParaRPr lang="en-US" dirty="0"/>
          </a:p>
        </p:txBody>
      </p:sp>
      <p:sp>
        <p:nvSpPr>
          <p:cNvPr id="3" name="Content Placeholder 2"/>
          <p:cNvSpPr>
            <a:spLocks noGrp="1"/>
          </p:cNvSpPr>
          <p:nvPr>
            <p:ph idx="1"/>
          </p:nvPr>
        </p:nvSpPr>
        <p:spPr/>
        <p:txBody>
          <a:bodyPr>
            <a:normAutofit fontScale="92500" lnSpcReduction="20000"/>
          </a:bodyPr>
          <a:lstStyle/>
          <a:p>
            <a:pPr lvl="0"/>
            <a:r>
              <a:rPr lang="en-US" sz="3600" kern="1200" dirty="0">
                <a:solidFill>
                  <a:schemeClr val="tx1"/>
                </a:solidFill>
                <a:effectLst/>
                <a:ea typeface="+mj-ea"/>
                <a:cs typeface="+mj-cs"/>
              </a:rPr>
              <a:t>NANOTEC: Focal point on nanotechnology of Thailand. http://www2.nanotec.or.th/en/</a:t>
            </a:r>
          </a:p>
          <a:p>
            <a:pPr lvl="0"/>
            <a:r>
              <a:rPr lang="en-US" sz="3600" kern="1200" dirty="0">
                <a:solidFill>
                  <a:schemeClr val="tx1"/>
                </a:solidFill>
                <a:effectLst/>
                <a:ea typeface="+mj-ea"/>
                <a:cs typeface="+mj-cs"/>
              </a:rPr>
              <a:t>Others: BIOTEC (biotechnology), MTEC (material), NECTEC (electronics &amp; computer), TRF (Thailand Research Fund), NRCT (National Research Council of Thailand), other ministerial laboratories. </a:t>
            </a:r>
          </a:p>
          <a:p>
            <a:pPr lvl="0"/>
            <a:r>
              <a:rPr lang="en-US" sz="3600" kern="1200" dirty="0">
                <a:solidFill>
                  <a:schemeClr val="tx1"/>
                </a:solidFill>
                <a:effectLst/>
                <a:ea typeface="+mj-ea"/>
                <a:cs typeface="+mj-cs"/>
              </a:rPr>
              <a:t>Research laboratories and Universities: CU (</a:t>
            </a:r>
            <a:r>
              <a:rPr lang="en-US" sz="3600" kern="1200" dirty="0" err="1">
                <a:solidFill>
                  <a:schemeClr val="tx1"/>
                </a:solidFill>
                <a:effectLst/>
                <a:ea typeface="+mj-ea"/>
                <a:cs typeface="+mj-cs"/>
              </a:rPr>
              <a:t>Chulalongkorn</a:t>
            </a:r>
            <a:r>
              <a:rPr lang="en-US" sz="3600" kern="1200" dirty="0">
                <a:solidFill>
                  <a:schemeClr val="tx1"/>
                </a:solidFill>
                <a:effectLst/>
                <a:ea typeface="+mj-ea"/>
                <a:cs typeface="+mj-cs"/>
              </a:rPr>
              <a:t> U) Two international nanotechnology curricula: Ph.D. in </a:t>
            </a:r>
            <a:r>
              <a:rPr lang="en-US" sz="3600" kern="1200" dirty="0" err="1">
                <a:solidFill>
                  <a:schemeClr val="tx1"/>
                </a:solidFill>
                <a:effectLst/>
                <a:ea typeface="+mj-ea"/>
                <a:cs typeface="+mj-cs"/>
              </a:rPr>
              <a:t>NanoScience</a:t>
            </a:r>
            <a:r>
              <a:rPr lang="en-US" sz="3600" kern="1200" dirty="0">
                <a:solidFill>
                  <a:schemeClr val="tx1"/>
                </a:solidFill>
                <a:effectLst/>
                <a:ea typeface="+mj-ea"/>
                <a:cs typeface="+mj-cs"/>
              </a:rPr>
              <a:t> and B.Eng. in </a:t>
            </a:r>
            <a:r>
              <a:rPr lang="en-US" sz="3600" kern="1200" dirty="0" err="1">
                <a:solidFill>
                  <a:schemeClr val="tx1"/>
                </a:solidFill>
                <a:effectLst/>
                <a:ea typeface="+mj-ea"/>
                <a:cs typeface="+mj-cs"/>
              </a:rPr>
              <a:t>NanoEngineering</a:t>
            </a:r>
            <a:r>
              <a:rPr lang="en-US" sz="3600" kern="1200" dirty="0">
                <a:solidFill>
                  <a:schemeClr val="tx1"/>
                </a:solidFill>
                <a:effectLst/>
                <a:ea typeface="+mj-ea"/>
                <a:cs typeface="+mj-cs"/>
              </a:rPr>
              <a:t>. </a:t>
            </a:r>
          </a:p>
        </p:txBody>
      </p:sp>
      <p:pic>
        <p:nvPicPr>
          <p:cNvPr id="4" name="Picture 3"/>
          <p:cNvPicPr>
            <a:picLocks noChangeAspect="1"/>
          </p:cNvPicPr>
          <p:nvPr/>
        </p:nvPicPr>
        <p:blipFill>
          <a:blip r:embed="rId2"/>
          <a:stretch>
            <a:fillRect/>
          </a:stretch>
        </p:blipFill>
        <p:spPr>
          <a:xfrm>
            <a:off x="6399212" y="161925"/>
            <a:ext cx="2162175" cy="1438275"/>
          </a:xfrm>
          <a:prstGeom prst="rect">
            <a:avLst/>
          </a:prstGeom>
        </p:spPr>
      </p:pic>
    </p:spTree>
    <p:extLst>
      <p:ext uri="{BB962C8B-B14F-4D97-AF65-F5344CB8AC3E}">
        <p14:creationId xmlns:p14="http://schemas.microsoft.com/office/powerpoint/2010/main" val="37643389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Nanotech Products in Thailand</a:t>
            </a:r>
          </a:p>
        </p:txBody>
      </p:sp>
      <p:sp>
        <p:nvSpPr>
          <p:cNvPr id="3" name="Content Placeholder 2"/>
          <p:cNvSpPr>
            <a:spLocks noGrp="1"/>
          </p:cNvSpPr>
          <p:nvPr>
            <p:ph idx="1"/>
          </p:nvPr>
        </p:nvSpPr>
        <p:spPr/>
        <p:txBody>
          <a:bodyPr>
            <a:normAutofit fontScale="85000" lnSpcReduction="20000"/>
          </a:bodyPr>
          <a:lstStyle/>
          <a:p>
            <a:pPr lvl="0"/>
            <a:r>
              <a:rPr lang="en-US" sz="3600" kern="1200" dirty="0">
                <a:solidFill>
                  <a:schemeClr val="tx1"/>
                </a:solidFill>
                <a:effectLst/>
                <a:ea typeface="+mj-ea"/>
                <a:cs typeface="+mj-cs"/>
              </a:rPr>
              <a:t>nanocomposite food packaging</a:t>
            </a:r>
          </a:p>
          <a:p>
            <a:pPr lvl="0"/>
            <a:r>
              <a:rPr lang="en-US" sz="3600" kern="1200" dirty="0" err="1">
                <a:solidFill>
                  <a:schemeClr val="tx1"/>
                </a:solidFill>
                <a:effectLst/>
                <a:ea typeface="+mj-ea"/>
                <a:cs typeface="+mj-cs"/>
              </a:rPr>
              <a:t>nanoclay</a:t>
            </a:r>
            <a:r>
              <a:rPr lang="en-US" sz="3600" kern="1200" dirty="0">
                <a:solidFill>
                  <a:schemeClr val="tx1"/>
                </a:solidFill>
                <a:effectLst/>
                <a:ea typeface="+mj-ea"/>
                <a:cs typeface="+mj-cs"/>
              </a:rPr>
              <a:t> membranes for water treatment</a:t>
            </a:r>
          </a:p>
          <a:p>
            <a:pPr lvl="0"/>
            <a:r>
              <a:rPr lang="en-US" sz="3600" kern="1200" dirty="0" err="1">
                <a:solidFill>
                  <a:schemeClr val="tx1"/>
                </a:solidFill>
                <a:effectLst/>
                <a:ea typeface="+mj-ea"/>
                <a:cs typeface="+mj-cs"/>
              </a:rPr>
              <a:t>nanoliposome</a:t>
            </a:r>
            <a:r>
              <a:rPr lang="en-US" sz="3600" kern="1200" dirty="0">
                <a:solidFill>
                  <a:schemeClr val="tx1"/>
                </a:solidFill>
                <a:effectLst/>
                <a:ea typeface="+mj-ea"/>
                <a:cs typeface="+mj-cs"/>
              </a:rPr>
              <a:t> face cream</a:t>
            </a:r>
          </a:p>
          <a:p>
            <a:pPr lvl="0"/>
            <a:r>
              <a:rPr lang="en-US" sz="3600" kern="1200" dirty="0" err="1">
                <a:solidFill>
                  <a:schemeClr val="tx1"/>
                </a:solidFill>
                <a:effectLst/>
                <a:ea typeface="+mj-ea"/>
                <a:cs typeface="+mj-cs"/>
              </a:rPr>
              <a:t>nanoalumina</a:t>
            </a:r>
            <a:r>
              <a:rPr lang="en-US" sz="3600" kern="1200" dirty="0">
                <a:solidFill>
                  <a:schemeClr val="tx1"/>
                </a:solidFill>
                <a:effectLst/>
                <a:ea typeface="+mj-ea"/>
                <a:cs typeface="+mj-cs"/>
              </a:rPr>
              <a:t>-doped ceramics-based artificial gemstones</a:t>
            </a:r>
          </a:p>
          <a:p>
            <a:pPr lvl="0"/>
            <a:r>
              <a:rPr lang="en-US" sz="3600" kern="1200" dirty="0" err="1">
                <a:solidFill>
                  <a:schemeClr val="tx1"/>
                </a:solidFill>
                <a:effectLst/>
                <a:ea typeface="+mj-ea"/>
                <a:cs typeface="+mj-cs"/>
              </a:rPr>
              <a:t>nanochitosan</a:t>
            </a:r>
            <a:r>
              <a:rPr lang="en-US" sz="3600" kern="1200" dirty="0">
                <a:solidFill>
                  <a:schemeClr val="tx1"/>
                </a:solidFill>
                <a:effectLst/>
                <a:ea typeface="+mj-ea"/>
                <a:cs typeface="+mj-cs"/>
              </a:rPr>
              <a:t>-based slow-release drug vehicles</a:t>
            </a:r>
          </a:p>
          <a:p>
            <a:pPr lvl="0"/>
            <a:r>
              <a:rPr lang="en-US" sz="3600" kern="1200" dirty="0">
                <a:solidFill>
                  <a:schemeClr val="tx1"/>
                </a:solidFill>
                <a:effectLst/>
                <a:ea typeface="+mj-ea"/>
                <a:cs typeface="+mj-cs"/>
              </a:rPr>
              <a:t>nanoparticle OLEDs (Organic Light Emitting Diodes)</a:t>
            </a:r>
          </a:p>
          <a:p>
            <a:pPr lvl="0"/>
            <a:r>
              <a:rPr lang="en-US" sz="3600" kern="1200" dirty="0" err="1">
                <a:solidFill>
                  <a:schemeClr val="tx1"/>
                </a:solidFill>
                <a:effectLst/>
                <a:ea typeface="+mj-ea"/>
                <a:cs typeface="+mj-cs"/>
              </a:rPr>
              <a:t>nanodye</a:t>
            </a:r>
            <a:r>
              <a:rPr lang="en-US" sz="3600" kern="1200" dirty="0">
                <a:solidFill>
                  <a:schemeClr val="tx1"/>
                </a:solidFill>
                <a:effectLst/>
                <a:ea typeface="+mj-ea"/>
                <a:cs typeface="+mj-cs"/>
              </a:rPr>
              <a:t>-sensitized solar cells</a:t>
            </a:r>
            <a:endParaRPr lang="en-US" dirty="0"/>
          </a:p>
        </p:txBody>
      </p:sp>
    </p:spTree>
    <p:extLst>
      <p:ext uri="{BB962C8B-B14F-4D97-AF65-F5344CB8AC3E}">
        <p14:creationId xmlns:p14="http://schemas.microsoft.com/office/powerpoint/2010/main" val="27355919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600" b="1" kern="1200" dirty="0">
                <a:solidFill>
                  <a:schemeClr val="tx1"/>
                </a:solidFill>
                <a:effectLst/>
                <a:latin typeface="+mj-lt"/>
                <a:ea typeface="+mj-ea"/>
                <a:cs typeface="+mj-cs"/>
              </a:rPr>
              <a:t>TOXICOLOGY</a:t>
            </a:r>
            <a:endParaRPr lang="en-US" dirty="0"/>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2421442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600" b="1" kern="1200" dirty="0" err="1">
                <a:solidFill>
                  <a:schemeClr val="tx1"/>
                </a:solidFill>
                <a:effectLst/>
                <a:latin typeface="+mj-lt"/>
                <a:ea typeface="+mj-ea"/>
                <a:cs typeface="+mj-cs"/>
              </a:rPr>
              <a:t>Nanotoxicology</a:t>
            </a:r>
            <a:endParaRPr lang="en-US" dirty="0"/>
          </a:p>
        </p:txBody>
      </p:sp>
      <p:sp>
        <p:nvSpPr>
          <p:cNvPr id="3" name="Content Placeholder 2"/>
          <p:cNvSpPr>
            <a:spLocks noGrp="1"/>
          </p:cNvSpPr>
          <p:nvPr>
            <p:ph idx="1"/>
          </p:nvPr>
        </p:nvSpPr>
        <p:spPr/>
        <p:txBody>
          <a:bodyPr>
            <a:normAutofit fontScale="92500" lnSpcReduction="20000"/>
          </a:bodyPr>
          <a:lstStyle/>
          <a:p>
            <a:pPr lvl="0"/>
            <a:r>
              <a:rPr lang="en-US" sz="3600" kern="1200" dirty="0">
                <a:solidFill>
                  <a:schemeClr val="tx1"/>
                </a:solidFill>
                <a:effectLst/>
                <a:ea typeface="+mj-ea"/>
                <a:cs typeface="+mj-cs"/>
              </a:rPr>
              <a:t>particles in the nanoscale potentially more toxic than larger particles of the same composition</a:t>
            </a:r>
          </a:p>
          <a:p>
            <a:pPr lvl="0"/>
            <a:r>
              <a:rPr lang="en-US" sz="3600" kern="1200" dirty="0">
                <a:solidFill>
                  <a:schemeClr val="tx1"/>
                </a:solidFill>
                <a:effectLst/>
                <a:ea typeface="+mj-ea"/>
                <a:cs typeface="+mj-cs"/>
              </a:rPr>
              <a:t>composed of substances that are themselves toxic without regard to particle size; </a:t>
            </a:r>
            <a:r>
              <a:rPr lang="en-US" sz="3600" kern="1200" dirty="0" err="1">
                <a:solidFill>
                  <a:schemeClr val="tx1"/>
                </a:solidFill>
                <a:effectLst/>
                <a:ea typeface="+mj-ea"/>
                <a:cs typeface="+mj-cs"/>
              </a:rPr>
              <a:t>eg</a:t>
            </a:r>
            <a:r>
              <a:rPr lang="en-US" sz="3600" kern="1200" dirty="0">
                <a:solidFill>
                  <a:schemeClr val="tx1"/>
                </a:solidFill>
                <a:effectLst/>
                <a:ea typeface="+mj-ea"/>
                <a:cs typeface="+mj-cs"/>
              </a:rPr>
              <a:t>, cadmium and silica</a:t>
            </a:r>
          </a:p>
          <a:p>
            <a:pPr lvl="0"/>
            <a:r>
              <a:rPr lang="en-US" sz="3600" kern="1200" dirty="0">
                <a:solidFill>
                  <a:schemeClr val="tx1"/>
                </a:solidFill>
                <a:effectLst/>
                <a:ea typeface="+mj-ea"/>
                <a:cs typeface="+mj-cs"/>
              </a:rPr>
              <a:t>different physical and toxicological properties compared with larger particles of the same chemical composition </a:t>
            </a:r>
          </a:p>
          <a:p>
            <a:pPr lvl="0"/>
            <a:r>
              <a:rPr lang="en-US" sz="3600" kern="1200" dirty="0">
                <a:solidFill>
                  <a:schemeClr val="tx1"/>
                </a:solidFill>
                <a:effectLst/>
                <a:ea typeface="+mj-ea"/>
                <a:cs typeface="+mj-cs"/>
              </a:rPr>
              <a:t>very small size poses risks that may be unrelated to the substances of which they are composed</a:t>
            </a:r>
          </a:p>
        </p:txBody>
      </p:sp>
    </p:spTree>
    <p:extLst>
      <p:ext uri="{BB962C8B-B14F-4D97-AF65-F5344CB8AC3E}">
        <p14:creationId xmlns:p14="http://schemas.microsoft.com/office/powerpoint/2010/main" val="2544935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600" b="1" kern="1200" dirty="0" err="1">
                <a:solidFill>
                  <a:schemeClr val="tx1"/>
                </a:solidFill>
                <a:effectLst/>
                <a:latin typeface="+mj-lt"/>
                <a:ea typeface="+mj-ea"/>
                <a:cs typeface="+mj-cs"/>
              </a:rPr>
              <a:t>Nanotoxicology</a:t>
            </a:r>
            <a:endParaRPr lang="en-US" dirty="0"/>
          </a:p>
        </p:txBody>
      </p:sp>
      <p:sp>
        <p:nvSpPr>
          <p:cNvPr id="3" name="Content Placeholder 2"/>
          <p:cNvSpPr>
            <a:spLocks noGrp="1"/>
          </p:cNvSpPr>
          <p:nvPr>
            <p:ph idx="1"/>
          </p:nvPr>
        </p:nvSpPr>
        <p:spPr/>
        <p:txBody>
          <a:bodyPr>
            <a:normAutofit fontScale="70000" lnSpcReduction="20000"/>
          </a:bodyPr>
          <a:lstStyle/>
          <a:p>
            <a:pPr lvl="0"/>
            <a:r>
              <a:rPr lang="en-US" sz="3600" kern="1200" dirty="0">
                <a:solidFill>
                  <a:schemeClr val="tx1"/>
                </a:solidFill>
                <a:effectLst/>
                <a:ea typeface="+mj-ea"/>
                <a:cs typeface="+mj-cs"/>
              </a:rPr>
              <a:t>Various physicochemical features (size, shape, composition, charge, crystallinity, solubility, added functional groups, and impurities) can be combined in any particular nanoparticle leading to different toxic potential</a:t>
            </a:r>
          </a:p>
          <a:p>
            <a:pPr lvl="1"/>
            <a:r>
              <a:rPr lang="en-US" sz="3200" kern="1200" dirty="0">
                <a:solidFill>
                  <a:schemeClr val="tx1"/>
                </a:solidFill>
                <a:effectLst/>
                <a:ea typeface="+mj-ea"/>
                <a:cs typeface="+mj-cs"/>
              </a:rPr>
              <a:t>much greater surface area for any given mass. </a:t>
            </a:r>
          </a:p>
          <a:p>
            <a:pPr lvl="1"/>
            <a:r>
              <a:rPr lang="en-US" sz="3200" kern="1200" dirty="0">
                <a:solidFill>
                  <a:schemeClr val="tx1"/>
                </a:solidFill>
                <a:effectLst/>
                <a:ea typeface="+mj-ea"/>
                <a:cs typeface="+mj-cs"/>
              </a:rPr>
              <a:t>greater biological reactivity (including an ability to generate reactive oxygen species)</a:t>
            </a:r>
          </a:p>
          <a:p>
            <a:pPr lvl="1"/>
            <a:r>
              <a:rPr lang="en-US" sz="3200" kern="1200" dirty="0">
                <a:solidFill>
                  <a:schemeClr val="tx1"/>
                </a:solidFill>
                <a:effectLst/>
                <a:ea typeface="+mj-ea"/>
                <a:cs typeface="+mj-cs"/>
              </a:rPr>
              <a:t>greater ability to penetrate through membranes and into tissues</a:t>
            </a:r>
          </a:p>
          <a:p>
            <a:pPr lvl="0"/>
            <a:r>
              <a:rPr lang="en-US" sz="3600" b="1" kern="1200" dirty="0">
                <a:solidFill>
                  <a:schemeClr val="tx1"/>
                </a:solidFill>
                <a:effectLst/>
                <a:ea typeface="+mj-ea"/>
                <a:cs typeface="+mj-cs"/>
              </a:rPr>
              <a:t>Important determinants of biological response</a:t>
            </a:r>
          </a:p>
          <a:p>
            <a:pPr lvl="1"/>
            <a:r>
              <a:rPr lang="en-US" sz="3200" kern="1200" dirty="0">
                <a:solidFill>
                  <a:schemeClr val="tx1"/>
                </a:solidFill>
                <a:effectLst/>
                <a:ea typeface="+mj-ea"/>
                <a:cs typeface="+mj-cs"/>
              </a:rPr>
              <a:t>Particle size</a:t>
            </a:r>
          </a:p>
          <a:p>
            <a:pPr lvl="1"/>
            <a:r>
              <a:rPr lang="en-US" sz="3200" kern="1200" dirty="0">
                <a:solidFill>
                  <a:schemeClr val="tx1"/>
                </a:solidFill>
                <a:effectLst/>
                <a:ea typeface="+mj-ea"/>
                <a:cs typeface="+mj-cs"/>
              </a:rPr>
              <a:t>Particle shape</a:t>
            </a:r>
          </a:p>
          <a:p>
            <a:pPr lvl="1"/>
            <a:r>
              <a:rPr lang="en-US" sz="3200" kern="1200" dirty="0">
                <a:solidFill>
                  <a:schemeClr val="tx1"/>
                </a:solidFill>
                <a:effectLst/>
                <a:ea typeface="+mj-ea"/>
                <a:cs typeface="+mj-cs"/>
              </a:rPr>
              <a:t>Oxidant generation</a:t>
            </a:r>
          </a:p>
          <a:p>
            <a:pPr lvl="1"/>
            <a:r>
              <a:rPr lang="en-US" sz="3200" kern="1200" dirty="0">
                <a:solidFill>
                  <a:schemeClr val="tx1"/>
                </a:solidFill>
                <a:effectLst/>
                <a:ea typeface="+mj-ea"/>
                <a:cs typeface="+mj-cs"/>
              </a:rPr>
              <a:t>Surface functionalization</a:t>
            </a:r>
          </a:p>
          <a:p>
            <a:pPr lvl="1"/>
            <a:r>
              <a:rPr lang="en-US" sz="3200" kern="1200" dirty="0">
                <a:solidFill>
                  <a:schemeClr val="tx1"/>
                </a:solidFill>
                <a:effectLst/>
                <a:ea typeface="+mj-ea"/>
                <a:cs typeface="+mj-cs"/>
              </a:rPr>
              <a:t>Rate of dissolution</a:t>
            </a:r>
          </a:p>
        </p:txBody>
      </p:sp>
    </p:spTree>
    <p:extLst>
      <p:ext uri="{BB962C8B-B14F-4D97-AF65-F5344CB8AC3E}">
        <p14:creationId xmlns:p14="http://schemas.microsoft.com/office/powerpoint/2010/main" val="10236101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600" b="1" kern="1200" dirty="0">
                <a:solidFill>
                  <a:schemeClr val="tx1"/>
                </a:solidFill>
                <a:effectLst/>
                <a:latin typeface="+mj-lt"/>
                <a:ea typeface="+mj-ea"/>
                <a:cs typeface="+mj-cs"/>
              </a:rPr>
              <a:t>Biological Effects</a:t>
            </a:r>
            <a:endParaRPr lang="en-US" dirty="0"/>
          </a:p>
        </p:txBody>
      </p:sp>
      <p:sp>
        <p:nvSpPr>
          <p:cNvPr id="3" name="Content Placeholder 2"/>
          <p:cNvSpPr>
            <a:spLocks noGrp="1"/>
          </p:cNvSpPr>
          <p:nvPr>
            <p:ph idx="1"/>
          </p:nvPr>
        </p:nvSpPr>
        <p:spPr/>
        <p:txBody>
          <a:bodyPr>
            <a:normAutofit fontScale="77500" lnSpcReduction="20000"/>
          </a:bodyPr>
          <a:lstStyle/>
          <a:p>
            <a:pPr lvl="0"/>
            <a:r>
              <a:rPr lang="en-US" sz="3600" kern="1200" dirty="0">
                <a:solidFill>
                  <a:schemeClr val="tx1"/>
                </a:solidFill>
                <a:effectLst/>
                <a:ea typeface="+mj-ea"/>
                <a:cs typeface="+mj-cs"/>
              </a:rPr>
              <a:t>Cellular: oxidative stress</a:t>
            </a:r>
          </a:p>
          <a:p>
            <a:pPr lvl="0"/>
            <a:r>
              <a:rPr lang="en-US" sz="3600" kern="1200" dirty="0" err="1">
                <a:solidFill>
                  <a:schemeClr val="tx1"/>
                </a:solidFill>
                <a:effectLst/>
                <a:ea typeface="+mj-ea"/>
                <a:cs typeface="+mj-cs"/>
              </a:rPr>
              <a:t>Sytemic</a:t>
            </a:r>
            <a:r>
              <a:rPr lang="en-US" sz="3600" kern="1200" dirty="0">
                <a:solidFill>
                  <a:schemeClr val="tx1"/>
                </a:solidFill>
                <a:effectLst/>
                <a:ea typeface="+mj-ea"/>
                <a:cs typeface="+mj-cs"/>
              </a:rPr>
              <a:t>: release of inflammatory mediators such as cytokines and vasomotor factors with subsequent generalized inﬂammation</a:t>
            </a:r>
          </a:p>
          <a:p>
            <a:pPr lvl="0"/>
            <a:r>
              <a:rPr lang="en-US" sz="3600" kern="1200" dirty="0">
                <a:solidFill>
                  <a:schemeClr val="tx1"/>
                </a:solidFill>
                <a:effectLst/>
                <a:ea typeface="+mj-ea"/>
                <a:cs typeface="+mj-cs"/>
              </a:rPr>
              <a:t>ability to penetrate membranes, traverse cells and nerves, and enter the alveolar </a:t>
            </a:r>
            <a:r>
              <a:rPr lang="en-US" sz="3600" kern="1200" dirty="0" err="1">
                <a:solidFill>
                  <a:schemeClr val="tx1"/>
                </a:solidFill>
                <a:effectLst/>
                <a:ea typeface="+mj-ea"/>
                <a:cs typeface="+mj-cs"/>
              </a:rPr>
              <a:t>interstitium</a:t>
            </a:r>
            <a:r>
              <a:rPr lang="en-US" sz="3600" kern="1200" dirty="0">
                <a:solidFill>
                  <a:schemeClr val="tx1"/>
                </a:solidFill>
                <a:effectLst/>
                <a:ea typeface="+mj-ea"/>
                <a:cs typeface="+mj-cs"/>
              </a:rPr>
              <a:t> and circulation</a:t>
            </a:r>
          </a:p>
          <a:p>
            <a:pPr lvl="0"/>
            <a:r>
              <a:rPr lang="en-US" sz="3600" kern="1200" dirty="0">
                <a:solidFill>
                  <a:schemeClr val="tx1"/>
                </a:solidFill>
                <a:effectLst/>
                <a:ea typeface="+mj-ea"/>
                <a:cs typeface="+mj-cs"/>
              </a:rPr>
              <a:t>impaired uptake by macrophage and other phagocytic cells, facilitating their accumulation.</a:t>
            </a:r>
          </a:p>
          <a:p>
            <a:pPr lvl="0"/>
            <a:r>
              <a:rPr lang="en-US" sz="3600" kern="1200" dirty="0">
                <a:solidFill>
                  <a:schemeClr val="tx1"/>
                </a:solidFill>
                <a:effectLst/>
                <a:ea typeface="+mj-ea"/>
                <a:cs typeface="+mj-cs"/>
              </a:rPr>
              <a:t>shape can contribute to toxicity unrelated to their composition. For example, </a:t>
            </a:r>
            <a:r>
              <a:rPr lang="en-US" sz="3600" kern="1200" dirty="0" err="1">
                <a:solidFill>
                  <a:schemeClr val="tx1"/>
                </a:solidFill>
                <a:effectLst/>
                <a:ea typeface="+mj-ea"/>
                <a:cs typeface="+mj-cs"/>
              </a:rPr>
              <a:t>fiberlike</a:t>
            </a:r>
            <a:r>
              <a:rPr lang="en-US" sz="3600" kern="1200" dirty="0">
                <a:solidFill>
                  <a:schemeClr val="tx1"/>
                </a:solidFill>
                <a:effectLst/>
                <a:ea typeface="+mj-ea"/>
                <a:cs typeface="+mj-cs"/>
              </a:rPr>
              <a:t> CNTs, with aspect ratios of 100 or more, have properties and hazards that seem analogous to asbestos fibers.</a:t>
            </a:r>
          </a:p>
        </p:txBody>
      </p:sp>
    </p:spTree>
    <p:extLst>
      <p:ext uri="{BB962C8B-B14F-4D97-AF65-F5344CB8AC3E}">
        <p14:creationId xmlns:p14="http://schemas.microsoft.com/office/powerpoint/2010/main" val="31423647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600" b="1" kern="1200" dirty="0">
                <a:solidFill>
                  <a:schemeClr val="tx1"/>
                </a:solidFill>
                <a:effectLst/>
                <a:latin typeface="+mj-lt"/>
                <a:ea typeface="+mj-ea"/>
                <a:cs typeface="+mj-cs"/>
              </a:rPr>
              <a:t>Potential Clinical Outcomes</a:t>
            </a:r>
            <a:endParaRPr lang="en-US" dirty="0"/>
          </a:p>
        </p:txBody>
      </p:sp>
      <p:sp>
        <p:nvSpPr>
          <p:cNvPr id="3" name="Content Placeholder 2"/>
          <p:cNvSpPr>
            <a:spLocks noGrp="1"/>
          </p:cNvSpPr>
          <p:nvPr>
            <p:ph idx="1"/>
          </p:nvPr>
        </p:nvSpPr>
        <p:spPr/>
        <p:txBody>
          <a:bodyPr>
            <a:normAutofit/>
          </a:bodyPr>
          <a:lstStyle/>
          <a:p>
            <a:pPr lvl="0"/>
            <a:r>
              <a:rPr lang="en-US" sz="3600" kern="1200" dirty="0">
                <a:solidFill>
                  <a:schemeClr val="tx1"/>
                </a:solidFill>
                <a:effectLst/>
                <a:ea typeface="+mj-ea"/>
                <a:cs typeface="+mj-cs"/>
              </a:rPr>
              <a:t>Cardiovascular: thrombosis and atherosclerosis</a:t>
            </a:r>
          </a:p>
          <a:p>
            <a:pPr lvl="0"/>
            <a:r>
              <a:rPr lang="en-US" sz="3600" kern="1200" dirty="0">
                <a:solidFill>
                  <a:schemeClr val="tx1"/>
                </a:solidFill>
                <a:effectLst/>
                <a:ea typeface="+mj-ea"/>
                <a:cs typeface="+mj-cs"/>
              </a:rPr>
              <a:t>Pulmonary: potentially chronic obstructive lung disease and pulmonary ﬁbrosis</a:t>
            </a:r>
          </a:p>
          <a:p>
            <a:pPr lvl="0"/>
            <a:r>
              <a:rPr lang="en-US" sz="3600" dirty="0">
                <a:ea typeface="+mj-ea"/>
                <a:cs typeface="+mj-cs"/>
              </a:rPr>
              <a:t>Concern that l</a:t>
            </a:r>
            <a:r>
              <a:rPr lang="en-US" sz="3600" kern="1200" dirty="0">
                <a:solidFill>
                  <a:schemeClr val="tx1"/>
                </a:solidFill>
                <a:effectLst/>
                <a:ea typeface="+mj-ea"/>
                <a:cs typeface="+mj-cs"/>
              </a:rPr>
              <a:t>ong, </a:t>
            </a:r>
            <a:r>
              <a:rPr lang="en-US" sz="3600" kern="1200" dirty="0" err="1">
                <a:solidFill>
                  <a:schemeClr val="tx1"/>
                </a:solidFill>
                <a:effectLst/>
                <a:ea typeface="+mj-ea"/>
                <a:cs typeface="+mj-cs"/>
              </a:rPr>
              <a:t>biopersistent</a:t>
            </a:r>
            <a:r>
              <a:rPr lang="en-US" sz="3600" kern="1200" dirty="0">
                <a:solidFill>
                  <a:schemeClr val="tx1"/>
                </a:solidFill>
                <a:effectLst/>
                <a:ea typeface="+mj-ea"/>
                <a:cs typeface="+mj-cs"/>
              </a:rPr>
              <a:t> ﬁbers may lead to serious health outcomes such as mesothelioma warrant precautionary measures similar to asbestos</a:t>
            </a:r>
          </a:p>
        </p:txBody>
      </p:sp>
    </p:spTree>
    <p:extLst>
      <p:ext uri="{BB962C8B-B14F-4D97-AF65-F5344CB8AC3E}">
        <p14:creationId xmlns:p14="http://schemas.microsoft.com/office/powerpoint/2010/main" val="25584035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600" b="1" kern="1200" dirty="0">
                <a:solidFill>
                  <a:schemeClr val="tx1"/>
                </a:solidFill>
                <a:effectLst/>
                <a:latin typeface="+mj-lt"/>
                <a:ea typeface="+mj-ea"/>
                <a:cs typeface="+mj-cs"/>
              </a:rPr>
              <a:t>Animal Studies</a:t>
            </a:r>
            <a:endParaRPr lang="en-US" dirty="0"/>
          </a:p>
        </p:txBody>
      </p:sp>
      <p:sp>
        <p:nvSpPr>
          <p:cNvPr id="3" name="Content Placeholder 2"/>
          <p:cNvSpPr>
            <a:spLocks noGrp="1"/>
          </p:cNvSpPr>
          <p:nvPr>
            <p:ph idx="1"/>
          </p:nvPr>
        </p:nvSpPr>
        <p:spPr/>
        <p:txBody>
          <a:bodyPr>
            <a:normAutofit fontScale="62500" lnSpcReduction="20000"/>
          </a:bodyPr>
          <a:lstStyle/>
          <a:p>
            <a:pPr lvl="0"/>
            <a:r>
              <a:rPr lang="en-US" sz="3600" kern="1200" dirty="0">
                <a:solidFill>
                  <a:schemeClr val="tx1"/>
                </a:solidFill>
                <a:effectLst/>
                <a:ea typeface="+mj-ea"/>
                <a:cs typeface="+mj-cs"/>
              </a:rPr>
              <a:t>animal studies have linked ECNs to possible adverse health effects, such as pulmonary inﬂammation, oxidative stress, onset of early interstitial ﬁbrosis, and granulomas. </a:t>
            </a:r>
          </a:p>
          <a:p>
            <a:pPr lvl="0"/>
            <a:r>
              <a:rPr lang="en-US" sz="3600" kern="1200" dirty="0" err="1">
                <a:solidFill>
                  <a:schemeClr val="tx1"/>
                </a:solidFill>
                <a:effectLst/>
                <a:ea typeface="+mj-ea"/>
                <a:cs typeface="+mj-cs"/>
              </a:rPr>
              <a:t>intratracheal</a:t>
            </a:r>
            <a:r>
              <a:rPr lang="en-US" sz="3600" kern="1200" dirty="0">
                <a:solidFill>
                  <a:schemeClr val="tx1"/>
                </a:solidFill>
                <a:effectLst/>
                <a:ea typeface="+mj-ea"/>
                <a:cs typeface="+mj-cs"/>
              </a:rPr>
              <a:t> instillation in mice, nano-TiO2 was as much as 41-fold more potent than ﬁne TiO2 in causing lung inﬂammation, lung damage, inﬂammatory cytokine/chemokine production, and oxidant generation by alveolar macrophages.</a:t>
            </a:r>
          </a:p>
          <a:p>
            <a:pPr lvl="0"/>
            <a:r>
              <a:rPr lang="en-US" sz="3600" kern="1200" dirty="0">
                <a:solidFill>
                  <a:schemeClr val="tx1"/>
                </a:solidFill>
                <a:effectLst/>
                <a:ea typeface="+mj-ea"/>
                <a:cs typeface="+mj-cs"/>
              </a:rPr>
              <a:t>micrometer-sized agglomerates deposit at the proximal alveolar region of mouse lungs and induce granulomatous lesions</a:t>
            </a:r>
          </a:p>
          <a:p>
            <a:pPr lvl="0"/>
            <a:r>
              <a:rPr lang="en-US" sz="3600" kern="1200" dirty="0">
                <a:solidFill>
                  <a:schemeClr val="tx1"/>
                </a:solidFill>
                <a:effectLst/>
                <a:ea typeface="+mj-ea"/>
                <a:cs typeface="+mj-cs"/>
              </a:rPr>
              <a:t>single-walled carbon nanotube structures deposit in the distal alveoli, rapidly enter the alveolar walls, and induce interstitial ﬁbrosis</a:t>
            </a:r>
          </a:p>
          <a:p>
            <a:pPr lvl="0"/>
            <a:r>
              <a:rPr lang="en-US" sz="3600" kern="1200" dirty="0">
                <a:solidFill>
                  <a:schemeClr val="tx1"/>
                </a:solidFill>
                <a:effectLst/>
                <a:ea typeface="+mj-ea"/>
                <a:cs typeface="+mj-cs"/>
              </a:rPr>
              <a:t>Genotoxicity may result from ECN exposure: single-walled carbon nanotubes have been found to induce aneuploidy in human respiratory epithelial cells through interference with mitosis</a:t>
            </a:r>
          </a:p>
        </p:txBody>
      </p:sp>
    </p:spTree>
    <p:extLst>
      <p:ext uri="{BB962C8B-B14F-4D97-AF65-F5344CB8AC3E}">
        <p14:creationId xmlns:p14="http://schemas.microsoft.com/office/powerpoint/2010/main" val="3806410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600" b="1" kern="1200" dirty="0">
                <a:solidFill>
                  <a:schemeClr val="tx1"/>
                </a:solidFill>
                <a:effectLst/>
              </a:rPr>
              <a:t>Health Effects </a:t>
            </a:r>
            <a:endParaRPr lang="en-US" b="1" dirty="0"/>
          </a:p>
        </p:txBody>
      </p:sp>
      <p:sp>
        <p:nvSpPr>
          <p:cNvPr id="3" name="Content Placeholder 2"/>
          <p:cNvSpPr>
            <a:spLocks noGrp="1"/>
          </p:cNvSpPr>
          <p:nvPr>
            <p:ph idx="1"/>
          </p:nvPr>
        </p:nvSpPr>
        <p:spPr/>
        <p:txBody>
          <a:bodyPr>
            <a:normAutofit fontScale="92500" lnSpcReduction="10000"/>
          </a:bodyPr>
          <a:lstStyle/>
          <a:p>
            <a:pPr lvl="0"/>
            <a:r>
              <a:rPr lang="en-US" sz="3600" kern="1200" dirty="0">
                <a:solidFill>
                  <a:schemeClr val="tx1"/>
                </a:solidFill>
                <a:effectLst/>
                <a:ea typeface="+mj-ea"/>
                <a:cs typeface="+mj-cs"/>
              </a:rPr>
              <a:t>vary according to:</a:t>
            </a:r>
          </a:p>
          <a:p>
            <a:pPr lvl="1"/>
            <a:r>
              <a:rPr lang="en-US" sz="3200" kern="1200" dirty="0">
                <a:solidFill>
                  <a:schemeClr val="tx1"/>
                </a:solidFill>
                <a:effectLst/>
                <a:ea typeface="+mj-ea"/>
                <a:cs typeface="+mj-cs"/>
              </a:rPr>
              <a:t>intensity of exposure</a:t>
            </a:r>
          </a:p>
          <a:p>
            <a:pPr lvl="1"/>
            <a:r>
              <a:rPr lang="en-US" sz="3200" kern="1200" dirty="0">
                <a:solidFill>
                  <a:schemeClr val="tx1"/>
                </a:solidFill>
                <a:effectLst/>
                <a:ea typeface="+mj-ea"/>
                <a:cs typeface="+mj-cs"/>
              </a:rPr>
              <a:t>duration of exposure</a:t>
            </a:r>
          </a:p>
          <a:p>
            <a:pPr lvl="1"/>
            <a:r>
              <a:rPr lang="en-US" sz="3200" kern="1200" dirty="0">
                <a:solidFill>
                  <a:schemeClr val="tx1"/>
                </a:solidFill>
                <a:effectLst/>
                <a:ea typeface="+mj-ea"/>
                <a:cs typeface="+mj-cs"/>
              </a:rPr>
              <a:t>size distribution of particles in the inhalable size range</a:t>
            </a:r>
          </a:p>
          <a:p>
            <a:pPr lvl="1"/>
            <a:r>
              <a:rPr lang="en-US" sz="3200" kern="1200" dirty="0">
                <a:solidFill>
                  <a:schemeClr val="tx1"/>
                </a:solidFill>
                <a:effectLst/>
                <a:ea typeface="+mj-ea"/>
                <a:cs typeface="+mj-cs"/>
              </a:rPr>
              <a:t>composition of particles</a:t>
            </a:r>
          </a:p>
          <a:p>
            <a:pPr lvl="1"/>
            <a:r>
              <a:rPr lang="en-US" sz="3200" kern="1200" dirty="0">
                <a:solidFill>
                  <a:schemeClr val="tx1"/>
                </a:solidFill>
                <a:effectLst/>
                <a:ea typeface="+mj-ea"/>
                <a:cs typeface="+mj-cs"/>
              </a:rPr>
              <a:t>susceptibility, including preexisting health status of individuals</a:t>
            </a:r>
          </a:p>
          <a:p>
            <a:pPr lvl="1"/>
            <a:r>
              <a:rPr lang="en-US" sz="3200" kern="1200" dirty="0">
                <a:solidFill>
                  <a:schemeClr val="tx1"/>
                </a:solidFill>
                <a:effectLst/>
                <a:ea typeface="+mj-ea"/>
                <a:cs typeface="+mj-cs"/>
              </a:rPr>
              <a:t>possible interactions with other risk factors (socioeconomic, smoking habits, </a:t>
            </a:r>
            <a:r>
              <a:rPr lang="en-US" sz="3200" kern="1200" dirty="0" err="1">
                <a:solidFill>
                  <a:schemeClr val="tx1"/>
                </a:solidFill>
                <a:effectLst/>
                <a:ea typeface="+mj-ea"/>
                <a:cs typeface="+mj-cs"/>
              </a:rPr>
              <a:t>etc</a:t>
            </a:r>
            <a:r>
              <a:rPr lang="en-US" sz="3200" kern="1200" dirty="0">
                <a:solidFill>
                  <a:schemeClr val="tx1"/>
                </a:solidFill>
                <a:effectLst/>
                <a:ea typeface="+mj-ea"/>
                <a:cs typeface="+mj-cs"/>
              </a:rPr>
              <a:t>).</a:t>
            </a:r>
          </a:p>
        </p:txBody>
      </p:sp>
    </p:spTree>
    <p:extLst>
      <p:ext uri="{BB962C8B-B14F-4D97-AF65-F5344CB8AC3E}">
        <p14:creationId xmlns:p14="http://schemas.microsoft.com/office/powerpoint/2010/main" val="744331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600" b="1" kern="1200" dirty="0">
                <a:solidFill>
                  <a:schemeClr val="tx1"/>
                </a:solidFill>
                <a:effectLst/>
              </a:rPr>
              <a:t>Health Effects</a:t>
            </a:r>
            <a:endParaRPr lang="en-US" b="1" dirty="0"/>
          </a:p>
        </p:txBody>
      </p:sp>
      <p:sp>
        <p:nvSpPr>
          <p:cNvPr id="3" name="Content Placeholder 2"/>
          <p:cNvSpPr>
            <a:spLocks noGrp="1"/>
          </p:cNvSpPr>
          <p:nvPr>
            <p:ph idx="1"/>
          </p:nvPr>
        </p:nvSpPr>
        <p:spPr/>
        <p:txBody>
          <a:bodyPr>
            <a:normAutofit fontScale="62500" lnSpcReduction="20000"/>
          </a:bodyPr>
          <a:lstStyle/>
          <a:p>
            <a:pPr lvl="0"/>
            <a:r>
              <a:rPr lang="en-US" sz="3600" dirty="0">
                <a:ea typeface="+mj-ea"/>
                <a:cs typeface="+mj-cs"/>
              </a:rPr>
              <a:t>p</a:t>
            </a:r>
            <a:r>
              <a:rPr lang="en-US" sz="3600" kern="1200" dirty="0">
                <a:solidFill>
                  <a:schemeClr val="tx1"/>
                </a:solidFill>
                <a:effectLst/>
                <a:ea typeface="+mj-ea"/>
                <a:cs typeface="+mj-cs"/>
              </a:rPr>
              <a:t>ulmonary exposure to carbon nanotubes has shown progressive fibrotic effects after single or short-term exposures as well as transient pulmonary and circulatory inflammatory effects</a:t>
            </a:r>
          </a:p>
          <a:p>
            <a:pPr lvl="0"/>
            <a:r>
              <a:rPr lang="en-US" sz="3600" kern="1200" dirty="0">
                <a:solidFill>
                  <a:schemeClr val="tx1"/>
                </a:solidFill>
                <a:effectLst/>
                <a:ea typeface="+mj-ea"/>
                <a:cs typeface="+mj-cs"/>
              </a:rPr>
              <a:t>engineered nanoparticles can translocate from the lungs to the circulatory system and to various organ systems including the brain either through translocation along the olfactory nerve or through the circulatory system</a:t>
            </a:r>
          </a:p>
          <a:p>
            <a:pPr lvl="0"/>
            <a:r>
              <a:rPr lang="en-US" sz="3600" kern="1200" dirty="0">
                <a:solidFill>
                  <a:schemeClr val="tx1"/>
                </a:solidFill>
                <a:effectLst/>
                <a:ea typeface="+mj-ea"/>
                <a:cs typeface="+mj-cs"/>
              </a:rPr>
              <a:t>known from ambient air pollution studies that cardiovascular effects become evident at air concentrations where respiratory effects are very weak and difficult to detect</a:t>
            </a:r>
          </a:p>
          <a:p>
            <a:pPr lvl="0"/>
            <a:r>
              <a:rPr lang="en-US" sz="3600" kern="1200" dirty="0">
                <a:solidFill>
                  <a:schemeClr val="tx1"/>
                </a:solidFill>
                <a:effectLst/>
                <a:ea typeface="+mj-ea"/>
                <a:cs typeface="+mj-cs"/>
              </a:rPr>
              <a:t>initially decreased lung function and pulmonary radiologic changes accessible endpoints</a:t>
            </a:r>
          </a:p>
          <a:p>
            <a:pPr lvl="0"/>
            <a:r>
              <a:rPr lang="en-US" sz="3600" kern="1200" dirty="0">
                <a:solidFill>
                  <a:schemeClr val="tx1"/>
                </a:solidFill>
                <a:effectLst/>
                <a:ea typeface="+mj-ea"/>
                <a:cs typeface="+mj-cs"/>
              </a:rPr>
              <a:t>other high aspect ratio particles, such as asbestos, suggests that malignant and fibrotic respiratory diseases are likely outcomes</a:t>
            </a:r>
          </a:p>
        </p:txBody>
      </p:sp>
    </p:spTree>
    <p:extLst>
      <p:ext uri="{BB962C8B-B14F-4D97-AF65-F5344CB8AC3E}">
        <p14:creationId xmlns:p14="http://schemas.microsoft.com/office/powerpoint/2010/main" val="27318914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a:t>Topics</a:t>
            </a:r>
          </a:p>
        </p:txBody>
      </p:sp>
      <p:sp>
        <p:nvSpPr>
          <p:cNvPr id="14" name="Content Placeholder 13"/>
          <p:cNvSpPr>
            <a:spLocks noGrp="1"/>
          </p:cNvSpPr>
          <p:nvPr>
            <p:ph idx="1"/>
          </p:nvPr>
        </p:nvSpPr>
        <p:spPr/>
        <p:txBody>
          <a:bodyPr>
            <a:normAutofit/>
          </a:bodyPr>
          <a:lstStyle/>
          <a:p>
            <a:pPr lvl="0"/>
            <a:r>
              <a:rPr lang="en-US" dirty="0"/>
              <a:t>Background</a:t>
            </a:r>
          </a:p>
          <a:p>
            <a:pPr lvl="0"/>
            <a:r>
              <a:rPr lang="en-US" dirty="0" err="1"/>
              <a:t>Nanotoxicology</a:t>
            </a:r>
            <a:r>
              <a:rPr lang="en-US" dirty="0"/>
              <a:t> and Health effects</a:t>
            </a:r>
          </a:p>
          <a:p>
            <a:pPr lvl="0"/>
            <a:r>
              <a:rPr lang="en-US" dirty="0"/>
              <a:t>Exposure Control</a:t>
            </a:r>
          </a:p>
          <a:p>
            <a:pPr lvl="0"/>
            <a:r>
              <a:rPr lang="en-US" dirty="0"/>
              <a:t>Medical Surveillance</a:t>
            </a:r>
          </a:p>
          <a:p>
            <a:pPr lvl="0"/>
            <a:r>
              <a:rPr lang="en-US" dirty="0"/>
              <a:t>Recommendations</a:t>
            </a:r>
          </a:p>
          <a:p>
            <a:pPr lvl="0"/>
            <a:r>
              <a:rPr lang="en-US" dirty="0"/>
              <a:t>Resources</a:t>
            </a:r>
          </a:p>
        </p:txBody>
      </p:sp>
    </p:spTree>
    <p:extLst>
      <p:ext uri="{BB962C8B-B14F-4D97-AF65-F5344CB8AC3E}">
        <p14:creationId xmlns:p14="http://schemas.microsoft.com/office/powerpoint/2010/main" val="108181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600" b="1" kern="1200" dirty="0">
                <a:solidFill>
                  <a:schemeClr val="tx1"/>
                </a:solidFill>
                <a:effectLst/>
                <a:latin typeface="+mj-lt"/>
                <a:ea typeface="+mj-ea"/>
                <a:cs typeface="+mj-cs"/>
              </a:rPr>
              <a:t>NANOMATERIALS AND WORKER HEALTH</a:t>
            </a:r>
            <a:endParaRPr lang="en-US" dirty="0"/>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3656578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600" b="1" kern="1200" dirty="0">
                <a:solidFill>
                  <a:schemeClr val="tx1"/>
                </a:solidFill>
                <a:effectLst/>
                <a:latin typeface="+mj-lt"/>
                <a:ea typeface="+mj-ea"/>
                <a:cs typeface="+mj-cs"/>
              </a:rPr>
              <a:t>Challenges</a:t>
            </a:r>
            <a:endParaRPr lang="en-US" dirty="0"/>
          </a:p>
        </p:txBody>
      </p:sp>
      <p:sp>
        <p:nvSpPr>
          <p:cNvPr id="3" name="Content Placeholder 2"/>
          <p:cNvSpPr>
            <a:spLocks noGrp="1"/>
          </p:cNvSpPr>
          <p:nvPr>
            <p:ph idx="1"/>
          </p:nvPr>
        </p:nvSpPr>
        <p:spPr/>
        <p:txBody>
          <a:bodyPr>
            <a:normAutofit fontScale="85000" lnSpcReduction="10000"/>
          </a:bodyPr>
          <a:lstStyle/>
          <a:p>
            <a:pPr lvl="0"/>
            <a:r>
              <a:rPr lang="en-US" sz="3600" kern="1200" dirty="0">
                <a:solidFill>
                  <a:schemeClr val="tx1"/>
                </a:solidFill>
                <a:effectLst/>
                <a:ea typeface="+mj-ea"/>
                <a:cs typeface="+mj-cs"/>
              </a:rPr>
              <a:t>Novel and diverse materials with uncertain health effects</a:t>
            </a:r>
          </a:p>
          <a:p>
            <a:pPr lvl="0"/>
            <a:r>
              <a:rPr lang="en-US" sz="3600" kern="1200" dirty="0">
                <a:solidFill>
                  <a:schemeClr val="tx1"/>
                </a:solidFill>
                <a:effectLst/>
                <a:ea typeface="+mj-ea"/>
                <a:cs typeface="+mj-cs"/>
              </a:rPr>
              <a:t>Lack of standardized exposure assessment techniques</a:t>
            </a:r>
          </a:p>
          <a:p>
            <a:pPr lvl="0"/>
            <a:r>
              <a:rPr lang="en-US" sz="3600" kern="1200" dirty="0">
                <a:solidFill>
                  <a:schemeClr val="tx1"/>
                </a:solidFill>
                <a:effectLst/>
                <a:ea typeface="+mj-ea"/>
                <a:cs typeface="+mj-cs"/>
              </a:rPr>
              <a:t>Lack of speciﬁc screening tests for exposure or health endpoints related to nanomaterial exposure</a:t>
            </a:r>
          </a:p>
          <a:p>
            <a:pPr lvl="0"/>
            <a:r>
              <a:rPr lang="en-US" sz="3600" kern="1200" dirty="0">
                <a:solidFill>
                  <a:schemeClr val="tx1"/>
                </a:solidFill>
                <a:effectLst/>
                <a:ea typeface="+mj-ea"/>
                <a:cs typeface="+mj-cs"/>
              </a:rPr>
              <a:t>Absence of OELs and attendant action levels for nanomaterials</a:t>
            </a:r>
          </a:p>
          <a:p>
            <a:pPr lvl="0"/>
            <a:r>
              <a:rPr lang="en-US" sz="3600" kern="1200" dirty="0">
                <a:solidFill>
                  <a:schemeClr val="tx1"/>
                </a:solidFill>
                <a:effectLst/>
                <a:ea typeface="+mj-ea"/>
                <a:cs typeface="+mj-cs"/>
              </a:rPr>
              <a:t>Small worker populations in an emerging industry</a:t>
            </a:r>
          </a:p>
        </p:txBody>
      </p:sp>
    </p:spTree>
    <p:extLst>
      <p:ext uri="{BB962C8B-B14F-4D97-AF65-F5344CB8AC3E}">
        <p14:creationId xmlns:p14="http://schemas.microsoft.com/office/powerpoint/2010/main" val="1948103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600" b="1" kern="1200" dirty="0">
                <a:solidFill>
                  <a:schemeClr val="tx1"/>
                </a:solidFill>
                <a:effectLst/>
              </a:rPr>
              <a:t>Precautionary Approach to Worker Health </a:t>
            </a:r>
            <a:endParaRPr lang="en-US" b="1" dirty="0"/>
          </a:p>
        </p:txBody>
      </p:sp>
      <p:sp>
        <p:nvSpPr>
          <p:cNvPr id="3" name="Content Placeholder 2"/>
          <p:cNvSpPr>
            <a:spLocks noGrp="1"/>
          </p:cNvSpPr>
          <p:nvPr>
            <p:ph idx="1"/>
          </p:nvPr>
        </p:nvSpPr>
        <p:spPr/>
        <p:txBody>
          <a:bodyPr>
            <a:normAutofit fontScale="92500" lnSpcReduction="10000"/>
          </a:bodyPr>
          <a:lstStyle/>
          <a:p>
            <a:pPr lvl="0"/>
            <a:r>
              <a:rPr lang="en-US" sz="3600" kern="1200" dirty="0">
                <a:solidFill>
                  <a:schemeClr val="tx1"/>
                </a:solidFill>
                <a:effectLst/>
                <a:ea typeface="+mj-ea"/>
                <a:cs typeface="+mj-cs"/>
              </a:rPr>
              <a:t>Prevent or reduce exposure using the hierarchy of controls</a:t>
            </a:r>
          </a:p>
          <a:p>
            <a:pPr lvl="1"/>
            <a:r>
              <a:rPr lang="en-US" sz="3200" dirty="0">
                <a:ea typeface="+mj-ea"/>
                <a:cs typeface="+mj-cs"/>
              </a:rPr>
              <a:t>Hazard Assessment</a:t>
            </a:r>
          </a:p>
          <a:p>
            <a:pPr lvl="1"/>
            <a:r>
              <a:rPr lang="en-US" sz="3200" kern="1200" dirty="0">
                <a:solidFill>
                  <a:schemeClr val="tx1"/>
                </a:solidFill>
                <a:effectLst/>
                <a:ea typeface="+mj-ea"/>
                <a:cs typeface="+mj-cs"/>
              </a:rPr>
              <a:t>Exposure Control</a:t>
            </a:r>
          </a:p>
          <a:p>
            <a:pPr lvl="1"/>
            <a:r>
              <a:rPr lang="en-US" sz="3200" kern="1200" dirty="0">
                <a:solidFill>
                  <a:schemeClr val="tx1"/>
                </a:solidFill>
                <a:effectLst/>
                <a:ea typeface="+mj-ea"/>
                <a:cs typeface="+mj-cs"/>
              </a:rPr>
              <a:t>Exposure Registries</a:t>
            </a:r>
          </a:p>
          <a:p>
            <a:pPr lvl="1"/>
            <a:r>
              <a:rPr lang="en-US" sz="3200" kern="1200" dirty="0">
                <a:solidFill>
                  <a:schemeClr val="tx1"/>
                </a:solidFill>
                <a:effectLst/>
                <a:ea typeface="+mj-ea"/>
                <a:cs typeface="+mj-cs"/>
              </a:rPr>
              <a:t>Medical Surveillance</a:t>
            </a:r>
          </a:p>
          <a:p>
            <a:pPr lvl="1"/>
            <a:r>
              <a:rPr lang="en-US" sz="3200" kern="1200" dirty="0">
                <a:solidFill>
                  <a:schemeClr val="tx1"/>
                </a:solidFill>
                <a:effectLst/>
                <a:ea typeface="+mj-ea"/>
                <a:cs typeface="+mj-cs"/>
              </a:rPr>
              <a:t>Epidemiologic research</a:t>
            </a:r>
          </a:p>
          <a:p>
            <a:pPr lvl="0"/>
            <a:r>
              <a:rPr lang="en-US" sz="3600" kern="1200" dirty="0">
                <a:solidFill>
                  <a:schemeClr val="tx1"/>
                </a:solidFill>
                <a:effectLst/>
                <a:ea typeface="+mj-ea"/>
                <a:cs typeface="+mj-cs"/>
              </a:rPr>
              <a:t>Guidelines for Working With Engineered Nanomaterials - NIOSH Publication No. 2009-125</a:t>
            </a:r>
          </a:p>
        </p:txBody>
      </p:sp>
    </p:spTree>
    <p:extLst>
      <p:ext uri="{BB962C8B-B14F-4D97-AF65-F5344CB8AC3E}">
        <p14:creationId xmlns:p14="http://schemas.microsoft.com/office/powerpoint/2010/main" val="1087449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600" b="1" kern="1200" dirty="0">
                <a:solidFill>
                  <a:schemeClr val="tx1"/>
                </a:solidFill>
                <a:effectLst/>
                <a:latin typeface="+mj-lt"/>
                <a:ea typeface="+mj-ea"/>
                <a:cs typeface="+mj-cs"/>
              </a:rPr>
              <a:t>Hazard Assessment</a:t>
            </a:r>
            <a:endParaRPr lang="en-US" dirty="0"/>
          </a:p>
        </p:txBody>
      </p:sp>
      <p:sp>
        <p:nvSpPr>
          <p:cNvPr id="3" name="Content Placeholder 2"/>
          <p:cNvSpPr>
            <a:spLocks noGrp="1"/>
          </p:cNvSpPr>
          <p:nvPr>
            <p:ph idx="1"/>
          </p:nvPr>
        </p:nvSpPr>
        <p:spPr/>
        <p:txBody>
          <a:bodyPr>
            <a:normAutofit fontScale="77500" lnSpcReduction="20000"/>
          </a:bodyPr>
          <a:lstStyle/>
          <a:p>
            <a:pPr lvl="0"/>
            <a:r>
              <a:rPr lang="en-US" sz="3600" kern="1200" dirty="0">
                <a:solidFill>
                  <a:schemeClr val="tx1"/>
                </a:solidFill>
                <a:effectLst/>
                <a:ea typeface="+mj-ea"/>
                <a:cs typeface="+mj-cs"/>
              </a:rPr>
              <a:t>NIOSH currently recommends a program of hazard surveillance in workplaces in which nanoparticles are handled. </a:t>
            </a:r>
          </a:p>
          <a:p>
            <a:pPr lvl="1"/>
            <a:r>
              <a:rPr lang="en-US" sz="3200" kern="1200" dirty="0">
                <a:solidFill>
                  <a:schemeClr val="tx1"/>
                </a:solidFill>
                <a:effectLst/>
                <a:ea typeface="+mj-ea"/>
                <a:cs typeface="+mj-cs"/>
              </a:rPr>
              <a:t>nature of nanoparticles used</a:t>
            </a:r>
          </a:p>
          <a:p>
            <a:pPr lvl="1"/>
            <a:r>
              <a:rPr lang="en-US" sz="3200" kern="1200" dirty="0">
                <a:solidFill>
                  <a:schemeClr val="tx1"/>
                </a:solidFill>
                <a:effectLst/>
                <a:ea typeface="+mj-ea"/>
                <a:cs typeface="+mj-cs"/>
              </a:rPr>
              <a:t>types of exposure assessment</a:t>
            </a:r>
          </a:p>
          <a:p>
            <a:pPr lvl="1"/>
            <a:r>
              <a:rPr lang="en-US" sz="3200" kern="1200" dirty="0">
                <a:solidFill>
                  <a:schemeClr val="tx1"/>
                </a:solidFill>
                <a:effectLst/>
                <a:ea typeface="+mj-ea"/>
                <a:cs typeface="+mj-cs"/>
              </a:rPr>
              <a:t>measures to control exposures (including assessment of their efﬁcacy)</a:t>
            </a:r>
          </a:p>
          <a:p>
            <a:pPr lvl="1"/>
            <a:r>
              <a:rPr lang="en-US" sz="3200" kern="1200" dirty="0">
                <a:solidFill>
                  <a:schemeClr val="tx1"/>
                </a:solidFill>
                <a:effectLst/>
                <a:ea typeface="+mj-ea"/>
                <a:cs typeface="+mj-cs"/>
              </a:rPr>
              <a:t>characterizing the potentially exposed workers by job title, tasks, and area, and documenting this information, including changes over time.</a:t>
            </a:r>
          </a:p>
          <a:p>
            <a:pPr lvl="0"/>
            <a:r>
              <a:rPr lang="en-US" sz="3600" kern="1200" dirty="0">
                <a:solidFill>
                  <a:schemeClr val="tx1"/>
                </a:solidFill>
                <a:effectLst/>
                <a:ea typeface="+mj-ea"/>
                <a:cs typeface="+mj-cs"/>
              </a:rPr>
              <a:t>Different methods for exposure assessment of engineered nanoparticles than those used in traditional industrial hygiene monitoring for large particles.</a:t>
            </a:r>
          </a:p>
        </p:txBody>
      </p:sp>
    </p:spTree>
    <p:extLst>
      <p:ext uri="{BB962C8B-B14F-4D97-AF65-F5344CB8AC3E}">
        <p14:creationId xmlns:p14="http://schemas.microsoft.com/office/powerpoint/2010/main" val="2066820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600" b="1" kern="1200" dirty="0">
                <a:solidFill>
                  <a:schemeClr val="tx1"/>
                </a:solidFill>
                <a:effectLst/>
                <a:latin typeface="+mj-lt"/>
                <a:ea typeface="+mj-ea"/>
                <a:cs typeface="+mj-cs"/>
              </a:rPr>
              <a:t>Monitoring and Occupational Exposure Limits (OEL)</a:t>
            </a:r>
            <a:endParaRPr lang="en-US" dirty="0"/>
          </a:p>
        </p:txBody>
      </p:sp>
      <p:sp>
        <p:nvSpPr>
          <p:cNvPr id="3" name="Content Placeholder 2"/>
          <p:cNvSpPr>
            <a:spLocks noGrp="1"/>
          </p:cNvSpPr>
          <p:nvPr>
            <p:ph idx="1"/>
          </p:nvPr>
        </p:nvSpPr>
        <p:spPr/>
        <p:txBody>
          <a:bodyPr>
            <a:normAutofit fontScale="77500" lnSpcReduction="20000"/>
          </a:bodyPr>
          <a:lstStyle/>
          <a:p>
            <a:pPr lvl="0"/>
            <a:r>
              <a:rPr lang="en-US" sz="3600" kern="1200" dirty="0">
                <a:solidFill>
                  <a:schemeClr val="tx1"/>
                </a:solidFill>
                <a:effectLst/>
                <a:ea typeface="+mj-ea"/>
                <a:cs typeface="+mj-cs"/>
              </a:rPr>
              <a:t>Traditional</a:t>
            </a:r>
            <a:r>
              <a:rPr lang="en-US" sz="3600" kern="1200" baseline="0" dirty="0">
                <a:solidFill>
                  <a:schemeClr val="tx1"/>
                </a:solidFill>
                <a:effectLst/>
                <a:ea typeface="+mj-ea"/>
                <a:cs typeface="+mj-cs"/>
              </a:rPr>
              <a:t> (e.g., PM2.5): </a:t>
            </a:r>
            <a:r>
              <a:rPr lang="en-US" sz="3600" kern="1200" dirty="0">
                <a:solidFill>
                  <a:schemeClr val="tx1"/>
                </a:solidFill>
                <a:effectLst/>
                <a:ea typeface="+mj-ea"/>
                <a:cs typeface="+mj-cs"/>
              </a:rPr>
              <a:t>mass-based (</a:t>
            </a:r>
            <a:r>
              <a:rPr lang="en-US" sz="3600" kern="1200" dirty="0" err="1">
                <a:solidFill>
                  <a:schemeClr val="tx1"/>
                </a:solidFill>
                <a:effectLst/>
                <a:ea typeface="+mj-ea"/>
                <a:cs typeface="+mj-cs"/>
              </a:rPr>
              <a:t>ug</a:t>
            </a:r>
            <a:r>
              <a:rPr lang="en-US" sz="3600" kern="1200" dirty="0">
                <a:solidFill>
                  <a:schemeClr val="tx1"/>
                </a:solidFill>
                <a:effectLst/>
                <a:ea typeface="+mj-ea"/>
                <a:cs typeface="+mj-cs"/>
              </a:rPr>
              <a:t>/m3)</a:t>
            </a:r>
          </a:p>
          <a:p>
            <a:pPr lvl="0"/>
            <a:r>
              <a:rPr lang="en-US" sz="3600" kern="1200" dirty="0">
                <a:solidFill>
                  <a:schemeClr val="tx1"/>
                </a:solidFill>
                <a:effectLst/>
                <a:ea typeface="+mj-ea"/>
                <a:cs typeface="+mj-cs"/>
              </a:rPr>
              <a:t>Nano: low mass, high surface area (particle count/cm3)</a:t>
            </a:r>
          </a:p>
          <a:p>
            <a:pPr lvl="0"/>
            <a:r>
              <a:rPr lang="en-US" sz="3600" kern="1200" dirty="0">
                <a:solidFill>
                  <a:schemeClr val="tx1"/>
                </a:solidFill>
                <a:effectLst/>
                <a:ea typeface="+mj-ea"/>
                <a:cs typeface="+mj-cs"/>
              </a:rPr>
              <a:t>ISO/TR 16837:2016 provides an overview of available methods and procedures for the development of occupational exposure limits (OELs) and occupational exposure bands (OEBs) for manufactured </a:t>
            </a:r>
            <a:r>
              <a:rPr lang="en-US" sz="3600" kern="1200" dirty="0" err="1">
                <a:solidFill>
                  <a:schemeClr val="tx1"/>
                </a:solidFill>
                <a:effectLst/>
                <a:ea typeface="+mj-ea"/>
                <a:cs typeface="+mj-cs"/>
              </a:rPr>
              <a:t>nano</a:t>
            </a:r>
            <a:r>
              <a:rPr lang="en-US" sz="3600" kern="1200" dirty="0">
                <a:solidFill>
                  <a:schemeClr val="tx1"/>
                </a:solidFill>
                <a:effectLst/>
                <a:ea typeface="+mj-ea"/>
                <a:cs typeface="+mj-cs"/>
              </a:rPr>
              <a:t>-objects and their aggregates and agglomerates (NOAAs) for use in occupational health risk management decision-making.</a:t>
            </a:r>
          </a:p>
          <a:p>
            <a:pPr lvl="0"/>
            <a:r>
              <a:rPr lang="en-US" sz="3600" kern="1200" dirty="0">
                <a:solidFill>
                  <a:schemeClr val="tx1"/>
                </a:solidFill>
                <a:effectLst/>
                <a:ea typeface="+mj-ea"/>
                <a:cs typeface="+mj-cs"/>
              </a:rPr>
              <a:t>Considerable background environmental exposure - obtain background nanoparticle exposure data before production.</a:t>
            </a:r>
          </a:p>
        </p:txBody>
      </p:sp>
    </p:spTree>
    <p:extLst>
      <p:ext uri="{BB962C8B-B14F-4D97-AF65-F5344CB8AC3E}">
        <p14:creationId xmlns:p14="http://schemas.microsoft.com/office/powerpoint/2010/main" val="246502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600" b="1" kern="1200" dirty="0">
                <a:solidFill>
                  <a:schemeClr val="tx1"/>
                </a:solidFill>
                <a:effectLst/>
                <a:latin typeface="+mj-lt"/>
                <a:ea typeface="+mj-ea"/>
                <a:cs typeface="+mj-cs"/>
              </a:rPr>
              <a:t>EXPOSURE CONTROL</a:t>
            </a:r>
            <a:endParaRPr lang="en-US" dirty="0"/>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3124591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Exposure Control</a:t>
            </a:r>
          </a:p>
        </p:txBody>
      </p:sp>
      <p:sp>
        <p:nvSpPr>
          <p:cNvPr id="3" name="Content Placeholder 2"/>
          <p:cNvSpPr>
            <a:spLocks noGrp="1"/>
          </p:cNvSpPr>
          <p:nvPr>
            <p:ph idx="1"/>
          </p:nvPr>
        </p:nvSpPr>
        <p:spPr/>
        <p:txBody>
          <a:bodyPr>
            <a:normAutofit/>
          </a:bodyPr>
          <a:lstStyle/>
          <a:p>
            <a:r>
              <a:rPr lang="en-US" sz="4800" dirty="0"/>
              <a:t>Engineering Controls</a:t>
            </a:r>
          </a:p>
          <a:p>
            <a:r>
              <a:rPr lang="en-US" sz="4800" dirty="0"/>
              <a:t>Administrative and Work Practice</a:t>
            </a:r>
            <a:r>
              <a:rPr lang="en-US" sz="4800" baseline="0" dirty="0"/>
              <a:t> Controls</a:t>
            </a:r>
            <a:endParaRPr lang="en-US" sz="4800" dirty="0"/>
          </a:p>
          <a:p>
            <a:r>
              <a:rPr lang="en-US" sz="4800" dirty="0"/>
              <a:t>Personal Protective Equipment (PPE)</a:t>
            </a:r>
          </a:p>
        </p:txBody>
      </p:sp>
    </p:spTree>
    <p:extLst>
      <p:ext uri="{BB962C8B-B14F-4D97-AF65-F5344CB8AC3E}">
        <p14:creationId xmlns:p14="http://schemas.microsoft.com/office/powerpoint/2010/main" val="22929076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600" b="1" kern="1200" dirty="0">
                <a:solidFill>
                  <a:schemeClr val="tx1"/>
                </a:solidFill>
                <a:effectLst/>
                <a:latin typeface="+mj-lt"/>
                <a:ea typeface="+mj-ea"/>
                <a:cs typeface="+mj-cs"/>
              </a:rPr>
              <a:t>Engineering Controls</a:t>
            </a:r>
            <a:endParaRPr lang="en-US" dirty="0"/>
          </a:p>
        </p:txBody>
      </p:sp>
      <p:sp>
        <p:nvSpPr>
          <p:cNvPr id="3" name="Content Placeholder 2"/>
          <p:cNvSpPr>
            <a:spLocks noGrp="1"/>
          </p:cNvSpPr>
          <p:nvPr>
            <p:ph idx="1"/>
          </p:nvPr>
        </p:nvSpPr>
        <p:spPr/>
        <p:txBody>
          <a:bodyPr>
            <a:normAutofit/>
          </a:bodyPr>
          <a:lstStyle/>
          <a:p>
            <a:pPr lvl="0"/>
            <a:r>
              <a:rPr lang="en-US" sz="3600" kern="1200" dirty="0">
                <a:solidFill>
                  <a:schemeClr val="tx1"/>
                </a:solidFill>
                <a:effectLst/>
                <a:ea typeface="+mj-ea"/>
                <a:cs typeface="+mj-cs"/>
              </a:rPr>
              <a:t>source enclosure and enclosed systems</a:t>
            </a:r>
          </a:p>
          <a:p>
            <a:pPr lvl="0"/>
            <a:r>
              <a:rPr lang="en-US" sz="3600" kern="1200" dirty="0">
                <a:solidFill>
                  <a:schemeClr val="tx1"/>
                </a:solidFill>
                <a:effectLst/>
                <a:ea typeface="+mj-ea"/>
                <a:cs typeface="+mj-cs"/>
              </a:rPr>
              <a:t>local exhaust ventilation and HEPA ﬁltration</a:t>
            </a:r>
          </a:p>
          <a:p>
            <a:pPr lvl="0"/>
            <a:r>
              <a:rPr lang="en-US" sz="3600" kern="1200" dirty="0">
                <a:solidFill>
                  <a:schemeClr val="tx1"/>
                </a:solidFill>
                <a:effectLst/>
                <a:ea typeface="+mj-ea"/>
                <a:cs typeface="+mj-cs"/>
              </a:rPr>
              <a:t>comprehensive ventilation with pollution control devices</a:t>
            </a:r>
          </a:p>
          <a:p>
            <a:pPr lvl="0"/>
            <a:r>
              <a:rPr lang="en-US" sz="3600" kern="1200" dirty="0">
                <a:solidFill>
                  <a:schemeClr val="tx1"/>
                </a:solidFill>
                <a:effectLst/>
                <a:ea typeface="+mj-ea"/>
                <a:cs typeface="+mj-cs"/>
              </a:rPr>
              <a:t>automated packing operations </a:t>
            </a:r>
          </a:p>
          <a:p>
            <a:pPr lvl="0"/>
            <a:r>
              <a:rPr lang="en-US" sz="3600" kern="1200" dirty="0">
                <a:solidFill>
                  <a:schemeClr val="tx1"/>
                </a:solidFill>
                <a:effectLst/>
                <a:ea typeface="+mj-ea"/>
                <a:cs typeface="+mj-cs"/>
              </a:rPr>
              <a:t>chemical hoods and a specially designed integrated dust collection system</a:t>
            </a:r>
          </a:p>
        </p:txBody>
      </p:sp>
    </p:spTree>
    <p:extLst>
      <p:ext uri="{BB962C8B-B14F-4D97-AF65-F5344CB8AC3E}">
        <p14:creationId xmlns:p14="http://schemas.microsoft.com/office/powerpoint/2010/main" val="3475311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600" b="1" kern="1200" dirty="0">
                <a:solidFill>
                  <a:schemeClr val="tx1"/>
                </a:solidFill>
                <a:effectLst/>
                <a:latin typeface="+mj-lt"/>
                <a:ea typeface="+mj-ea"/>
                <a:cs typeface="+mj-cs"/>
              </a:rPr>
              <a:t>Administrative Controls</a:t>
            </a:r>
            <a:endParaRPr lang="en-US" dirty="0"/>
          </a:p>
        </p:txBody>
      </p:sp>
      <p:sp>
        <p:nvSpPr>
          <p:cNvPr id="3" name="Content Placeholder 2"/>
          <p:cNvSpPr>
            <a:spLocks noGrp="1"/>
          </p:cNvSpPr>
          <p:nvPr>
            <p:ph idx="1"/>
          </p:nvPr>
        </p:nvSpPr>
        <p:spPr/>
        <p:txBody>
          <a:bodyPr>
            <a:normAutofit fontScale="92500" lnSpcReduction="10000"/>
          </a:bodyPr>
          <a:lstStyle/>
          <a:p>
            <a:pPr lvl="0"/>
            <a:r>
              <a:rPr lang="en-US" sz="3600" kern="1200" dirty="0">
                <a:solidFill>
                  <a:schemeClr val="tx1"/>
                </a:solidFill>
                <a:effectLst/>
                <a:ea typeface="+mj-ea"/>
                <a:cs typeface="+mj-cs"/>
              </a:rPr>
              <a:t>hazard communication program </a:t>
            </a:r>
          </a:p>
          <a:p>
            <a:pPr lvl="0"/>
            <a:r>
              <a:rPr lang="en-US" sz="3600" kern="1200" dirty="0">
                <a:solidFill>
                  <a:schemeClr val="tx1"/>
                </a:solidFill>
                <a:effectLst/>
                <a:ea typeface="+mj-ea"/>
                <a:cs typeface="+mj-cs"/>
              </a:rPr>
              <a:t>hazard assessment program</a:t>
            </a:r>
          </a:p>
          <a:p>
            <a:pPr lvl="0"/>
            <a:r>
              <a:rPr lang="en-US" sz="3600" kern="1200" dirty="0">
                <a:solidFill>
                  <a:schemeClr val="tx1"/>
                </a:solidFill>
                <a:effectLst/>
                <a:ea typeface="+mj-ea"/>
                <a:cs typeface="+mj-cs"/>
              </a:rPr>
              <a:t>good laboratory practices (nonspeciﬁc laboratory hoods, biological safety cabinets (BSC), benchtop glove boxes, or benchtop vented boxes)</a:t>
            </a:r>
          </a:p>
          <a:p>
            <a:pPr lvl="0"/>
            <a:r>
              <a:rPr lang="en-US" sz="3600" kern="1200" dirty="0">
                <a:solidFill>
                  <a:schemeClr val="tx1"/>
                </a:solidFill>
                <a:effectLst/>
                <a:ea typeface="+mj-ea"/>
                <a:cs typeface="+mj-cs"/>
              </a:rPr>
              <a:t>standard operating procedures (SOPs) for production</a:t>
            </a:r>
          </a:p>
          <a:p>
            <a:r>
              <a:rPr lang="en-US" sz="3600" dirty="0">
                <a:ea typeface="+mj-ea"/>
                <a:cs typeface="+mj-cs"/>
              </a:rPr>
              <a:t>solution-based handling</a:t>
            </a:r>
          </a:p>
        </p:txBody>
      </p:sp>
    </p:spTree>
    <p:extLst>
      <p:ext uri="{BB962C8B-B14F-4D97-AF65-F5344CB8AC3E}">
        <p14:creationId xmlns:p14="http://schemas.microsoft.com/office/powerpoint/2010/main" val="28231525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a:t>Administrative Controls</a:t>
            </a:r>
          </a:p>
        </p:txBody>
      </p:sp>
      <p:sp>
        <p:nvSpPr>
          <p:cNvPr id="3" name="Content Placeholder 2"/>
          <p:cNvSpPr>
            <a:spLocks noGrp="1"/>
          </p:cNvSpPr>
          <p:nvPr>
            <p:ph idx="1"/>
          </p:nvPr>
        </p:nvSpPr>
        <p:spPr/>
        <p:txBody>
          <a:bodyPr>
            <a:normAutofit/>
          </a:bodyPr>
          <a:lstStyle/>
          <a:p>
            <a:pPr marL="0" lvl="0" indent="0">
              <a:lnSpc>
                <a:spcPct val="70000"/>
              </a:lnSpc>
              <a:buNone/>
            </a:pPr>
            <a:endParaRPr lang="en-US" sz="3300" dirty="0">
              <a:ea typeface="+mj-ea"/>
              <a:cs typeface="+mj-cs"/>
            </a:endParaRPr>
          </a:p>
          <a:p>
            <a:pPr lvl="0">
              <a:lnSpc>
                <a:spcPct val="70000"/>
              </a:lnSpc>
            </a:pPr>
            <a:r>
              <a:rPr lang="en-US" sz="3600" dirty="0">
                <a:ea typeface="+mj-ea"/>
                <a:cs typeface="+mj-cs"/>
              </a:rPr>
              <a:t>Housekeeping</a:t>
            </a:r>
          </a:p>
          <a:p>
            <a:pPr lvl="1">
              <a:lnSpc>
                <a:spcPct val="70000"/>
              </a:lnSpc>
            </a:pPr>
            <a:r>
              <a:rPr lang="en-US" sz="3600" dirty="0">
                <a:ea typeface="+mj-ea"/>
                <a:cs typeface="+mj-cs"/>
              </a:rPr>
              <a:t>restricted access</a:t>
            </a:r>
          </a:p>
          <a:p>
            <a:pPr lvl="1">
              <a:lnSpc>
                <a:spcPct val="70000"/>
              </a:lnSpc>
            </a:pPr>
            <a:r>
              <a:rPr lang="en-US" sz="3600" dirty="0">
                <a:ea typeface="+mj-ea"/>
                <a:cs typeface="+mj-cs"/>
              </a:rPr>
              <a:t>laundry and change rooms</a:t>
            </a:r>
          </a:p>
          <a:p>
            <a:pPr lvl="1">
              <a:lnSpc>
                <a:spcPct val="70000"/>
              </a:lnSpc>
            </a:pPr>
            <a:r>
              <a:rPr lang="en-US" sz="3600" dirty="0">
                <a:ea typeface="+mj-ea"/>
                <a:cs typeface="+mj-cs"/>
              </a:rPr>
              <a:t>sticky mats</a:t>
            </a:r>
          </a:p>
          <a:p>
            <a:pPr lvl="1">
              <a:lnSpc>
                <a:spcPct val="70000"/>
              </a:lnSpc>
            </a:pPr>
            <a:r>
              <a:rPr lang="en-US" sz="3600" dirty="0">
                <a:ea typeface="+mj-ea"/>
                <a:cs typeface="+mj-cs"/>
              </a:rPr>
              <a:t>waste management program</a:t>
            </a:r>
          </a:p>
          <a:p>
            <a:pPr>
              <a:lnSpc>
                <a:spcPct val="70000"/>
              </a:lnSpc>
            </a:pPr>
            <a:r>
              <a:rPr lang="en-US" sz="3600" dirty="0">
                <a:ea typeface="+mj-ea"/>
                <a:cs typeface="+mj-cs"/>
              </a:rPr>
              <a:t>Think: “Reverse Clean Room”</a:t>
            </a:r>
          </a:p>
        </p:txBody>
      </p:sp>
    </p:spTree>
    <p:extLst>
      <p:ext uri="{BB962C8B-B14F-4D97-AF65-F5344CB8AC3E}">
        <p14:creationId xmlns:p14="http://schemas.microsoft.com/office/powerpoint/2010/main" val="3573728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600" b="1" kern="1200" dirty="0">
                <a:solidFill>
                  <a:schemeClr val="tx1"/>
                </a:solidFill>
                <a:effectLst/>
                <a:latin typeface="+mj-lt"/>
                <a:ea typeface="+mj-ea"/>
                <a:cs typeface="+mj-cs"/>
              </a:rPr>
              <a:t>BACKGROUND</a:t>
            </a:r>
            <a:endParaRPr lang="en-US" dirty="0"/>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23027752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600" b="1" kern="1200" dirty="0">
                <a:solidFill>
                  <a:schemeClr val="tx1"/>
                </a:solidFill>
                <a:effectLst/>
                <a:latin typeface="+mj-lt"/>
                <a:ea typeface="+mj-ea"/>
                <a:cs typeface="+mj-cs"/>
              </a:rPr>
              <a:t>PPE</a:t>
            </a:r>
            <a:endParaRPr lang="en-US" dirty="0"/>
          </a:p>
        </p:txBody>
      </p:sp>
      <p:sp>
        <p:nvSpPr>
          <p:cNvPr id="3" name="Content Placeholder 2"/>
          <p:cNvSpPr>
            <a:spLocks noGrp="1"/>
          </p:cNvSpPr>
          <p:nvPr>
            <p:ph idx="1"/>
          </p:nvPr>
        </p:nvSpPr>
        <p:spPr/>
        <p:txBody>
          <a:bodyPr>
            <a:normAutofit/>
          </a:bodyPr>
          <a:lstStyle/>
          <a:p>
            <a:pPr lvl="0"/>
            <a:r>
              <a:rPr lang="en-US" sz="3600" kern="1200" dirty="0">
                <a:solidFill>
                  <a:schemeClr val="tx1"/>
                </a:solidFill>
                <a:effectLst/>
                <a:ea typeface="+mj-ea"/>
                <a:cs typeface="+mj-cs"/>
              </a:rPr>
              <a:t>Respiratory protection: NIOSH-approved elastomeric half-face respirators with P100 cartridges or N95</a:t>
            </a:r>
          </a:p>
          <a:p>
            <a:pPr lvl="0"/>
            <a:r>
              <a:rPr lang="en-US" sz="3600" kern="1200" dirty="0">
                <a:solidFill>
                  <a:schemeClr val="tx1"/>
                </a:solidFill>
                <a:effectLst/>
                <a:ea typeface="+mj-ea"/>
                <a:cs typeface="+mj-cs"/>
              </a:rPr>
              <a:t>Dermal: Tyvek suits, clothing and laundry, impervious gloves and eye protection</a:t>
            </a:r>
          </a:p>
        </p:txBody>
      </p:sp>
    </p:spTree>
    <p:extLst>
      <p:ext uri="{BB962C8B-B14F-4D97-AF65-F5344CB8AC3E}">
        <p14:creationId xmlns:p14="http://schemas.microsoft.com/office/powerpoint/2010/main" val="3883779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600" b="1" kern="1200" dirty="0">
                <a:solidFill>
                  <a:schemeClr val="tx1"/>
                </a:solidFill>
                <a:effectLst/>
                <a:latin typeface="+mj-lt"/>
                <a:ea typeface="+mj-ea"/>
                <a:cs typeface="+mj-cs"/>
              </a:rPr>
              <a:t>MEDICAL SURVEILLANCE</a:t>
            </a:r>
            <a:endParaRPr lang="en-US" dirty="0"/>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3398217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600" b="1" kern="1200" dirty="0">
                <a:solidFill>
                  <a:schemeClr val="tx1"/>
                </a:solidFill>
                <a:effectLst/>
                <a:latin typeface="+mj-lt"/>
                <a:ea typeface="+mj-ea"/>
                <a:cs typeface="+mj-cs"/>
              </a:rPr>
              <a:t>Medical Surveillance Programs</a:t>
            </a:r>
            <a:endParaRPr lang="en-US" dirty="0"/>
          </a:p>
        </p:txBody>
      </p:sp>
      <p:sp>
        <p:nvSpPr>
          <p:cNvPr id="3" name="Content Placeholder 2"/>
          <p:cNvSpPr>
            <a:spLocks noGrp="1"/>
          </p:cNvSpPr>
          <p:nvPr>
            <p:ph idx="1"/>
          </p:nvPr>
        </p:nvSpPr>
        <p:spPr/>
        <p:txBody>
          <a:bodyPr>
            <a:normAutofit/>
          </a:bodyPr>
          <a:lstStyle/>
          <a:p>
            <a:pPr lvl="0"/>
            <a:r>
              <a:rPr lang="en-US" sz="2800" dirty="0">
                <a:ea typeface="+mj-ea"/>
                <a:cs typeface="+mj-cs"/>
              </a:rPr>
              <a:t>i</a:t>
            </a:r>
            <a:r>
              <a:rPr lang="en-US" sz="2800" kern="1200" dirty="0">
                <a:solidFill>
                  <a:schemeClr val="tx1"/>
                </a:solidFill>
                <a:effectLst/>
                <a:ea typeface="+mj-ea"/>
                <a:cs typeface="+mj-cs"/>
              </a:rPr>
              <a:t>dentiﬁcation of the group(s) of workers for which surveillance or screening activities will be appropriate</a:t>
            </a:r>
          </a:p>
          <a:p>
            <a:pPr lvl="0"/>
            <a:r>
              <a:rPr lang="en-US" sz="2800" kern="1200" dirty="0">
                <a:solidFill>
                  <a:schemeClr val="tx1"/>
                </a:solidFill>
                <a:effectLst/>
                <a:ea typeface="+mj-ea"/>
                <a:cs typeface="+mj-cs"/>
              </a:rPr>
              <a:t>initial medical examination and collection of medical and occupational histories</a:t>
            </a:r>
          </a:p>
          <a:p>
            <a:pPr lvl="0"/>
            <a:r>
              <a:rPr lang="en-US" sz="2800" kern="1200" dirty="0">
                <a:solidFill>
                  <a:schemeClr val="tx1"/>
                </a:solidFill>
                <a:effectLst/>
                <a:ea typeface="+mj-ea"/>
                <a:cs typeface="+mj-cs"/>
              </a:rPr>
              <a:t>periodic medical examinations at regularly scheduled intervals, including speciﬁc medical screening tests when warranted</a:t>
            </a:r>
          </a:p>
          <a:p>
            <a:pPr lvl="0"/>
            <a:r>
              <a:rPr lang="en-US" sz="2800" kern="1200" dirty="0">
                <a:solidFill>
                  <a:schemeClr val="tx1"/>
                </a:solidFill>
                <a:effectLst/>
                <a:ea typeface="+mj-ea"/>
                <a:cs typeface="+mj-cs"/>
              </a:rPr>
              <a:t>more frequent and detailed medical examinations, as indicated on the basis of ﬁndings from these examinations</a:t>
            </a:r>
          </a:p>
        </p:txBody>
      </p:sp>
    </p:spTree>
    <p:extLst>
      <p:ext uri="{BB962C8B-B14F-4D97-AF65-F5344CB8AC3E}">
        <p14:creationId xmlns:p14="http://schemas.microsoft.com/office/powerpoint/2010/main" val="2598930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600" b="1" kern="1200" dirty="0">
                <a:solidFill>
                  <a:schemeClr val="tx1"/>
                </a:solidFill>
                <a:effectLst/>
              </a:rPr>
              <a:t>Medical Surveillance Programs</a:t>
            </a:r>
            <a:endParaRPr lang="en-US" b="1" dirty="0"/>
          </a:p>
        </p:txBody>
      </p:sp>
      <p:sp>
        <p:nvSpPr>
          <p:cNvPr id="3" name="Content Placeholder 2"/>
          <p:cNvSpPr>
            <a:spLocks noGrp="1"/>
          </p:cNvSpPr>
          <p:nvPr>
            <p:ph idx="1"/>
          </p:nvPr>
        </p:nvSpPr>
        <p:spPr/>
        <p:txBody>
          <a:bodyPr>
            <a:normAutofit fontScale="77500" lnSpcReduction="20000"/>
          </a:bodyPr>
          <a:lstStyle/>
          <a:p>
            <a:pPr lvl="0"/>
            <a:r>
              <a:rPr lang="en-US" sz="3600" kern="1200" dirty="0" err="1">
                <a:solidFill>
                  <a:schemeClr val="tx1"/>
                </a:solidFill>
                <a:effectLst/>
                <a:ea typeface="+mj-ea"/>
                <a:cs typeface="+mj-cs"/>
              </a:rPr>
              <a:t>postincident</a:t>
            </a:r>
            <a:r>
              <a:rPr lang="en-US" sz="3600" kern="1200" dirty="0">
                <a:solidFill>
                  <a:schemeClr val="tx1"/>
                </a:solidFill>
                <a:effectLst/>
                <a:ea typeface="+mj-ea"/>
                <a:cs typeface="+mj-cs"/>
              </a:rPr>
              <a:t> examinations and medical screening after uncontrolled or </a:t>
            </a:r>
            <a:r>
              <a:rPr lang="en-US" sz="3600" kern="1200" dirty="0" err="1">
                <a:solidFill>
                  <a:schemeClr val="tx1"/>
                </a:solidFill>
                <a:effectLst/>
                <a:ea typeface="+mj-ea"/>
                <a:cs typeface="+mj-cs"/>
              </a:rPr>
              <a:t>nonroutine</a:t>
            </a:r>
            <a:r>
              <a:rPr lang="en-US" sz="3600" kern="1200" dirty="0">
                <a:solidFill>
                  <a:schemeClr val="tx1"/>
                </a:solidFill>
                <a:effectLst/>
                <a:ea typeface="+mj-ea"/>
                <a:cs typeface="+mj-cs"/>
              </a:rPr>
              <a:t> increases in exposures such as spills</a:t>
            </a:r>
          </a:p>
          <a:p>
            <a:pPr lvl="0"/>
            <a:r>
              <a:rPr lang="en-US" sz="3600" kern="1200" dirty="0">
                <a:solidFill>
                  <a:schemeClr val="tx1"/>
                </a:solidFill>
                <a:effectLst/>
                <a:ea typeface="+mj-ea"/>
                <a:cs typeface="+mj-cs"/>
              </a:rPr>
              <a:t>ongoing data analyses to evaluate collected information for surveillance and/or screening purposes</a:t>
            </a:r>
          </a:p>
          <a:p>
            <a:pPr lvl="0"/>
            <a:r>
              <a:rPr lang="en-US" sz="3600" kern="1200" dirty="0">
                <a:solidFill>
                  <a:schemeClr val="tx1"/>
                </a:solidFill>
                <a:effectLst/>
                <a:ea typeface="+mj-ea"/>
                <a:cs typeface="+mj-cs"/>
              </a:rPr>
              <a:t>worker training to recognize symptoms of exposure to a given hazard</a:t>
            </a:r>
          </a:p>
          <a:p>
            <a:pPr lvl="0"/>
            <a:r>
              <a:rPr lang="en-US" sz="3600" kern="1200" dirty="0">
                <a:solidFill>
                  <a:schemeClr val="tx1"/>
                </a:solidFill>
                <a:effectLst/>
                <a:ea typeface="+mj-ea"/>
                <a:cs typeface="+mj-cs"/>
              </a:rPr>
              <a:t>communication of medical ﬁndings</a:t>
            </a:r>
          </a:p>
          <a:p>
            <a:pPr lvl="0"/>
            <a:r>
              <a:rPr lang="en-US" sz="3600" kern="1200" dirty="0">
                <a:solidFill>
                  <a:schemeClr val="tx1"/>
                </a:solidFill>
                <a:effectLst/>
                <a:ea typeface="+mj-ea"/>
                <a:cs typeface="+mj-cs"/>
              </a:rPr>
              <a:t>interventions in response to the identiﬁcation of potential hazards and risks to health</a:t>
            </a:r>
            <a:endParaRPr lang="en-US" dirty="0"/>
          </a:p>
        </p:txBody>
      </p:sp>
    </p:spTree>
    <p:extLst>
      <p:ext uri="{BB962C8B-B14F-4D97-AF65-F5344CB8AC3E}">
        <p14:creationId xmlns:p14="http://schemas.microsoft.com/office/powerpoint/2010/main" val="2705982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600" b="1" kern="1200" dirty="0">
                <a:solidFill>
                  <a:schemeClr val="tx1"/>
                </a:solidFill>
                <a:effectLst/>
                <a:latin typeface="+mj-lt"/>
                <a:ea typeface="+mj-ea"/>
                <a:cs typeface="+mj-cs"/>
              </a:rPr>
              <a:t>Medical Surveillance of Nanomaterial Exposed Workers</a:t>
            </a:r>
            <a:endParaRPr lang="en-US" dirty="0"/>
          </a:p>
        </p:txBody>
      </p:sp>
      <p:sp>
        <p:nvSpPr>
          <p:cNvPr id="3" name="Content Placeholder 2"/>
          <p:cNvSpPr>
            <a:spLocks noGrp="1"/>
          </p:cNvSpPr>
          <p:nvPr>
            <p:ph idx="1"/>
          </p:nvPr>
        </p:nvSpPr>
        <p:spPr/>
        <p:txBody>
          <a:bodyPr>
            <a:normAutofit fontScale="77500" lnSpcReduction="20000"/>
          </a:bodyPr>
          <a:lstStyle/>
          <a:p>
            <a:pPr lvl="0"/>
            <a:r>
              <a:rPr lang="en-US" sz="3600" kern="1200" dirty="0">
                <a:solidFill>
                  <a:schemeClr val="tx1"/>
                </a:solidFill>
                <a:effectLst/>
                <a:ea typeface="+mj-ea"/>
                <a:cs typeface="+mj-cs"/>
              </a:rPr>
              <a:t>NIOSH: insufﬁcient scientiﬁc and medical evidence to recommend the speciﬁc medical screening of workers potentially exposed to engineered nanoparticles. </a:t>
            </a:r>
          </a:p>
          <a:p>
            <a:pPr lvl="0"/>
            <a:r>
              <a:rPr lang="en-US" sz="3600" kern="1200" dirty="0">
                <a:solidFill>
                  <a:schemeClr val="tx1"/>
                </a:solidFill>
                <a:effectLst/>
                <a:ea typeface="+mj-ea"/>
                <a:cs typeface="+mj-cs"/>
              </a:rPr>
              <a:t>If nanoparticles are composed of a chemical or bulk material for which medical screening recommend recommendations would be applicable for workers exposed to engineered nanoparticles as well</a:t>
            </a:r>
          </a:p>
          <a:p>
            <a:pPr lvl="0"/>
            <a:r>
              <a:rPr lang="en-US" sz="3600" kern="1200" dirty="0">
                <a:solidFill>
                  <a:schemeClr val="tx1"/>
                </a:solidFill>
                <a:effectLst/>
                <a:ea typeface="+mj-ea"/>
                <a:cs typeface="+mj-cs"/>
              </a:rPr>
              <a:t>Maintain medical records and job descriptions for each employee. </a:t>
            </a:r>
          </a:p>
          <a:p>
            <a:pPr lvl="0"/>
            <a:r>
              <a:rPr lang="en-US" sz="3600" dirty="0">
                <a:ea typeface="+mj-ea"/>
                <a:cs typeface="+mj-cs"/>
              </a:rPr>
              <a:t>Suggested: </a:t>
            </a:r>
            <a:r>
              <a:rPr lang="en-US" sz="3600" kern="1200" dirty="0">
                <a:solidFill>
                  <a:schemeClr val="tx1"/>
                </a:solidFill>
                <a:effectLst/>
                <a:ea typeface="+mj-ea"/>
                <a:cs typeface="+mj-cs"/>
              </a:rPr>
              <a:t>Medical records include baseline chest radiographs and pulmonary function test, and respirator ﬁt testing.</a:t>
            </a:r>
          </a:p>
        </p:txBody>
      </p:sp>
    </p:spTree>
    <p:extLst>
      <p:ext uri="{BB962C8B-B14F-4D97-AF65-F5344CB8AC3E}">
        <p14:creationId xmlns:p14="http://schemas.microsoft.com/office/powerpoint/2010/main" val="1879012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600" b="1" kern="1200" dirty="0">
                <a:solidFill>
                  <a:schemeClr val="tx1"/>
                </a:solidFill>
                <a:effectLst/>
                <a:latin typeface="+mj-lt"/>
                <a:ea typeface="+mj-ea"/>
                <a:cs typeface="+mj-cs"/>
              </a:rPr>
              <a:t>RESOURCES</a:t>
            </a:r>
            <a:endParaRPr lang="en-US" dirty="0"/>
          </a:p>
        </p:txBody>
      </p:sp>
      <p:sp>
        <p:nvSpPr>
          <p:cNvPr id="3" name="Content Placeholder 2"/>
          <p:cNvSpPr>
            <a:spLocks noGrp="1"/>
          </p:cNvSpPr>
          <p:nvPr>
            <p:ph idx="1"/>
          </p:nvPr>
        </p:nvSpPr>
        <p:spPr/>
        <p:txBody>
          <a:bodyPr>
            <a:normAutofit/>
          </a:bodyPr>
          <a:lstStyle/>
          <a:p>
            <a:pPr lvl="0"/>
            <a:r>
              <a:rPr lang="en-US" sz="2800" kern="1200" dirty="0">
                <a:solidFill>
                  <a:schemeClr val="tx1"/>
                </a:solidFill>
                <a:effectLst/>
                <a:ea typeface="+mj-ea"/>
                <a:cs typeface="+mj-cs"/>
              </a:rPr>
              <a:t>Building a Safety Program to Protect the Nanotechnology Workforce: A Guide for Small to Medium-Sized Enterprises - DHHS (NIOSH) Publication Number 2016-102 </a:t>
            </a:r>
            <a:r>
              <a:rPr lang="en-US" sz="2800" u="sng" kern="1200" dirty="0">
                <a:solidFill>
                  <a:schemeClr val="tx1"/>
                </a:solidFill>
                <a:effectLst/>
                <a:ea typeface="+mj-ea"/>
                <a:cs typeface="+mj-cs"/>
              </a:rPr>
              <a:t>https://www.cdc.gov/niosh/docs/2016-102/pdfs/2016-102.pdf</a:t>
            </a:r>
            <a:endParaRPr lang="en-US" sz="2800" kern="1200" dirty="0">
              <a:solidFill>
                <a:schemeClr val="tx1"/>
              </a:solidFill>
              <a:effectLst/>
              <a:ea typeface="+mj-ea"/>
              <a:cs typeface="+mj-cs"/>
            </a:endParaRPr>
          </a:p>
          <a:p>
            <a:pPr lvl="0"/>
            <a:r>
              <a:rPr lang="en-US" sz="2800" kern="1200" dirty="0">
                <a:solidFill>
                  <a:schemeClr val="tx1"/>
                </a:solidFill>
                <a:effectLst/>
                <a:ea typeface="+mj-ea"/>
                <a:cs typeface="+mj-cs"/>
              </a:rPr>
              <a:t>Other NIOSH Resources </a:t>
            </a:r>
            <a:r>
              <a:rPr lang="en-US" sz="2800" u="sng" kern="1200" dirty="0">
                <a:solidFill>
                  <a:schemeClr val="tx1"/>
                </a:solidFill>
                <a:effectLst/>
                <a:ea typeface="+mj-ea"/>
                <a:cs typeface="+mj-cs"/>
              </a:rPr>
              <a:t>https://www.cdc.gov/niosh/topics/nanotech/other.html</a:t>
            </a:r>
            <a:endParaRPr lang="en-US" sz="2800" dirty="0"/>
          </a:p>
        </p:txBody>
      </p:sp>
    </p:spTree>
    <p:extLst>
      <p:ext uri="{BB962C8B-B14F-4D97-AF65-F5344CB8AC3E}">
        <p14:creationId xmlns:p14="http://schemas.microsoft.com/office/powerpoint/2010/main" val="2094117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600" b="1" kern="1200" dirty="0">
                <a:solidFill>
                  <a:schemeClr val="tx1"/>
                </a:solidFill>
                <a:effectLst/>
                <a:latin typeface="+mj-lt"/>
                <a:ea typeface="+mj-ea"/>
                <a:cs typeface="+mj-cs"/>
              </a:rPr>
              <a:t>Nanotechnology</a:t>
            </a:r>
            <a:endParaRPr lang="en-US" dirty="0"/>
          </a:p>
        </p:txBody>
      </p:sp>
      <p:sp>
        <p:nvSpPr>
          <p:cNvPr id="3" name="Content Placeholder 2"/>
          <p:cNvSpPr>
            <a:spLocks noGrp="1"/>
          </p:cNvSpPr>
          <p:nvPr>
            <p:ph idx="1"/>
          </p:nvPr>
        </p:nvSpPr>
        <p:spPr>
          <a:xfrm>
            <a:off x="1293813" y="1676400"/>
            <a:ext cx="9601200" cy="2362200"/>
          </a:xfrm>
        </p:spPr>
        <p:txBody>
          <a:bodyPr>
            <a:normAutofit fontScale="77500" lnSpcReduction="20000"/>
          </a:bodyPr>
          <a:lstStyle/>
          <a:p>
            <a:pPr lvl="0"/>
            <a:r>
              <a:rPr lang="en-US" sz="3600" dirty="0">
                <a:ea typeface="+mj-ea"/>
                <a:cs typeface="+mj-cs"/>
              </a:rPr>
              <a:t>M</a:t>
            </a:r>
            <a:r>
              <a:rPr lang="en-US" sz="3600" kern="1200" dirty="0">
                <a:solidFill>
                  <a:schemeClr val="tx1"/>
                </a:solidFill>
                <a:effectLst/>
                <a:ea typeface="+mj-ea"/>
                <a:cs typeface="+mj-cs"/>
              </a:rPr>
              <a:t>anipulation of matter on a near-atomic scale to produce nanoparticles with unique properties.</a:t>
            </a:r>
          </a:p>
          <a:p>
            <a:pPr lvl="0"/>
            <a:r>
              <a:rPr lang="en-US" sz="3600" kern="1200" dirty="0">
                <a:solidFill>
                  <a:schemeClr val="tx1"/>
                </a:solidFill>
                <a:effectLst/>
                <a:ea typeface="+mj-ea"/>
                <a:cs typeface="+mj-cs"/>
              </a:rPr>
              <a:t>Particles &lt;100 nm in one axis</a:t>
            </a:r>
          </a:p>
          <a:p>
            <a:pPr lvl="0"/>
            <a:r>
              <a:rPr lang="en-US" sz="3600" kern="1200" dirty="0">
                <a:solidFill>
                  <a:schemeClr val="tx1"/>
                </a:solidFill>
                <a:effectLst/>
                <a:ea typeface="+mj-ea"/>
                <a:cs typeface="+mj-cs"/>
              </a:rPr>
              <a:t>ISO/TS 27687:2008, Nanotechnologies—Terminology and definitions for </a:t>
            </a:r>
            <a:r>
              <a:rPr lang="en-US" sz="3600" kern="1200" dirty="0" err="1">
                <a:solidFill>
                  <a:schemeClr val="tx1"/>
                </a:solidFill>
                <a:effectLst/>
                <a:ea typeface="+mj-ea"/>
                <a:cs typeface="+mj-cs"/>
              </a:rPr>
              <a:t>nano</a:t>
            </a:r>
            <a:r>
              <a:rPr lang="en-US" sz="3600" kern="1200" dirty="0">
                <a:solidFill>
                  <a:schemeClr val="tx1"/>
                </a:solidFill>
                <a:effectLst/>
                <a:ea typeface="+mj-ea"/>
                <a:cs typeface="+mj-cs"/>
              </a:rPr>
              <a:t>-objects—nanoparticle, </a:t>
            </a:r>
            <a:r>
              <a:rPr lang="en-US" sz="3600" kern="1200" dirty="0" err="1">
                <a:solidFill>
                  <a:schemeClr val="tx1"/>
                </a:solidFill>
                <a:effectLst/>
                <a:ea typeface="+mj-ea"/>
                <a:cs typeface="+mj-cs"/>
              </a:rPr>
              <a:t>nanofibre</a:t>
            </a:r>
            <a:r>
              <a:rPr lang="en-US" sz="3600" kern="1200" dirty="0">
                <a:solidFill>
                  <a:schemeClr val="tx1"/>
                </a:solidFill>
                <a:effectLst/>
                <a:ea typeface="+mj-ea"/>
                <a:cs typeface="+mj-cs"/>
              </a:rPr>
              <a:t>, and </a:t>
            </a:r>
            <a:r>
              <a:rPr lang="en-US" sz="3600" kern="1200" dirty="0" err="1">
                <a:solidFill>
                  <a:schemeClr val="tx1"/>
                </a:solidFill>
                <a:effectLst/>
                <a:ea typeface="+mj-ea"/>
                <a:cs typeface="+mj-cs"/>
              </a:rPr>
              <a:t>nanoplate</a:t>
            </a:r>
            <a:endParaRPr lang="en-US" sz="3600" kern="1200" dirty="0">
              <a:solidFill>
                <a:schemeClr val="tx1"/>
              </a:solidFill>
              <a:effectLst/>
              <a:ea typeface="+mj-ea"/>
              <a:cs typeface="+mj-cs"/>
            </a:endParaRPr>
          </a:p>
        </p:txBody>
      </p:sp>
      <p:pic>
        <p:nvPicPr>
          <p:cNvPr id="4" name="Picture 3"/>
          <p:cNvPicPr>
            <a:picLocks noChangeAspect="1"/>
          </p:cNvPicPr>
          <p:nvPr/>
        </p:nvPicPr>
        <p:blipFill>
          <a:blip r:embed="rId2"/>
          <a:stretch>
            <a:fillRect/>
          </a:stretch>
        </p:blipFill>
        <p:spPr>
          <a:xfrm>
            <a:off x="3275012" y="4343400"/>
            <a:ext cx="5715000" cy="2124075"/>
          </a:xfrm>
          <a:prstGeom prst="rect">
            <a:avLst/>
          </a:prstGeom>
        </p:spPr>
      </p:pic>
    </p:spTree>
    <p:extLst>
      <p:ext uri="{BB962C8B-B14F-4D97-AF65-F5344CB8AC3E}">
        <p14:creationId xmlns:p14="http://schemas.microsoft.com/office/powerpoint/2010/main" val="2714216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600" b="1" kern="1200" dirty="0">
                <a:solidFill>
                  <a:schemeClr val="tx1"/>
                </a:solidFill>
                <a:effectLst/>
                <a:latin typeface="+mj-lt"/>
                <a:ea typeface="+mj-ea"/>
                <a:cs typeface="+mj-cs"/>
              </a:rPr>
              <a:t>Nanomaterials</a:t>
            </a:r>
            <a:endParaRPr lang="en-US" dirty="0"/>
          </a:p>
        </p:txBody>
      </p:sp>
      <p:sp>
        <p:nvSpPr>
          <p:cNvPr id="3" name="Content Placeholder 2"/>
          <p:cNvSpPr>
            <a:spLocks noGrp="1"/>
          </p:cNvSpPr>
          <p:nvPr>
            <p:ph idx="1"/>
          </p:nvPr>
        </p:nvSpPr>
        <p:spPr/>
        <p:txBody>
          <a:bodyPr>
            <a:normAutofit fontScale="70000" lnSpcReduction="20000"/>
          </a:bodyPr>
          <a:lstStyle/>
          <a:p>
            <a:pPr lvl="0"/>
            <a:r>
              <a:rPr lang="en-US" sz="3600" kern="1200" dirty="0">
                <a:solidFill>
                  <a:schemeClr val="tx1"/>
                </a:solidFill>
                <a:effectLst/>
                <a:ea typeface="+mj-ea"/>
                <a:cs typeface="+mj-cs"/>
              </a:rPr>
              <a:t>large number of physicochemical parameters and production conditions can lead to a vast number of different types of nanoparticles. </a:t>
            </a:r>
          </a:p>
          <a:p>
            <a:pPr lvl="0"/>
            <a:r>
              <a:rPr lang="en-US" sz="3600" kern="1200" dirty="0">
                <a:solidFill>
                  <a:schemeClr val="tx1"/>
                </a:solidFill>
                <a:effectLst/>
                <a:ea typeface="+mj-ea"/>
                <a:cs typeface="+mj-cs"/>
              </a:rPr>
              <a:t>combination of factors as size, shape, solubility, surface change, surface coating, crystal structure, and contaminants</a:t>
            </a:r>
          </a:p>
          <a:p>
            <a:pPr lvl="0"/>
            <a:r>
              <a:rPr lang="en-US" sz="3600" kern="1200" dirty="0">
                <a:solidFill>
                  <a:schemeClr val="tx1"/>
                </a:solidFill>
                <a:effectLst/>
                <a:ea typeface="+mj-ea"/>
                <a:cs typeface="+mj-cs"/>
              </a:rPr>
              <a:t>combination of different production processes, purification methods, surface coatings, and structural types</a:t>
            </a:r>
          </a:p>
          <a:p>
            <a:pPr lvl="0"/>
            <a:r>
              <a:rPr lang="en-US" sz="3600" kern="1200" dirty="0">
                <a:solidFill>
                  <a:schemeClr val="tx1"/>
                </a:solidFill>
                <a:effectLst/>
                <a:ea typeface="+mj-ea"/>
                <a:cs typeface="+mj-cs"/>
              </a:rPr>
              <a:t>most common nanomaterial types are fullerenes, carbon nanotubes, quantum dots, metal nanoparticles, nanowires, </a:t>
            </a:r>
            <a:r>
              <a:rPr lang="en-US" sz="3600" kern="1200" dirty="0" err="1">
                <a:solidFill>
                  <a:schemeClr val="tx1"/>
                </a:solidFill>
                <a:effectLst/>
                <a:ea typeface="+mj-ea"/>
                <a:cs typeface="+mj-cs"/>
              </a:rPr>
              <a:t>nanoporous</a:t>
            </a:r>
            <a:r>
              <a:rPr lang="en-US" sz="3600" kern="1200" dirty="0">
                <a:solidFill>
                  <a:schemeClr val="tx1"/>
                </a:solidFill>
                <a:effectLst/>
                <a:ea typeface="+mj-ea"/>
                <a:cs typeface="+mj-cs"/>
              </a:rPr>
              <a:t> materials, metal oxide/ceramic nanoparticles, and nanofibers</a:t>
            </a:r>
          </a:p>
        </p:txBody>
      </p:sp>
    </p:spTree>
    <p:extLst>
      <p:ext uri="{BB962C8B-B14F-4D97-AF65-F5344CB8AC3E}">
        <p14:creationId xmlns:p14="http://schemas.microsoft.com/office/powerpoint/2010/main" val="2668601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600" kern="1200" dirty="0">
                <a:solidFill>
                  <a:schemeClr val="tx1"/>
                </a:solidFill>
                <a:effectLst/>
                <a:latin typeface="+mj-lt"/>
                <a:ea typeface="+mj-ea"/>
                <a:cs typeface="+mj-cs"/>
              </a:rPr>
              <a:t>Nanomaterials</a:t>
            </a:r>
            <a:endParaRPr lang="en-US" dirty="0"/>
          </a:p>
        </p:txBody>
      </p:sp>
      <p:sp>
        <p:nvSpPr>
          <p:cNvPr id="3" name="Content Placeholder 2"/>
          <p:cNvSpPr>
            <a:spLocks noGrp="1"/>
          </p:cNvSpPr>
          <p:nvPr>
            <p:ph idx="1"/>
          </p:nvPr>
        </p:nvSpPr>
        <p:spPr/>
        <p:txBody>
          <a:bodyPr>
            <a:normAutofit fontScale="92500" lnSpcReduction="10000"/>
          </a:bodyPr>
          <a:lstStyle/>
          <a:p>
            <a:pPr lvl="0"/>
            <a:r>
              <a:rPr lang="en-US" sz="3600" dirty="0">
                <a:ea typeface="+mj-ea"/>
                <a:cs typeface="+mj-cs"/>
              </a:rPr>
              <a:t>n</a:t>
            </a:r>
            <a:r>
              <a:rPr lang="en-US" sz="3600" kern="1200" dirty="0">
                <a:solidFill>
                  <a:schemeClr val="tx1"/>
                </a:solidFill>
                <a:effectLst/>
                <a:ea typeface="+mj-ea"/>
                <a:cs typeface="+mj-cs"/>
              </a:rPr>
              <a:t>anoﬁbers</a:t>
            </a:r>
          </a:p>
          <a:p>
            <a:pPr lvl="1"/>
            <a:r>
              <a:rPr lang="en-US" sz="3200" kern="1200" dirty="0">
                <a:solidFill>
                  <a:schemeClr val="tx1"/>
                </a:solidFill>
                <a:effectLst/>
                <a:ea typeface="+mj-ea"/>
                <a:cs typeface="+mj-cs"/>
              </a:rPr>
              <a:t>hollow structures (nanotubes)</a:t>
            </a:r>
          </a:p>
          <a:p>
            <a:pPr lvl="1"/>
            <a:r>
              <a:rPr lang="en-US" sz="3200" kern="1200" dirty="0">
                <a:solidFill>
                  <a:schemeClr val="tx1"/>
                </a:solidFill>
                <a:effectLst/>
                <a:ea typeface="+mj-ea"/>
                <a:cs typeface="+mj-cs"/>
              </a:rPr>
              <a:t>solid structures (</a:t>
            </a:r>
            <a:r>
              <a:rPr lang="en-US" sz="3200" kern="1200" dirty="0" err="1">
                <a:solidFill>
                  <a:schemeClr val="tx1"/>
                </a:solidFill>
                <a:effectLst/>
                <a:ea typeface="+mj-ea"/>
                <a:cs typeface="+mj-cs"/>
              </a:rPr>
              <a:t>nanorods</a:t>
            </a:r>
            <a:r>
              <a:rPr lang="en-US" sz="3200" kern="1200" dirty="0">
                <a:solidFill>
                  <a:schemeClr val="tx1"/>
                </a:solidFill>
                <a:effectLst/>
                <a:ea typeface="+mj-ea"/>
                <a:cs typeface="+mj-cs"/>
              </a:rPr>
              <a:t>).</a:t>
            </a:r>
          </a:p>
          <a:p>
            <a:pPr lvl="0"/>
            <a:r>
              <a:rPr lang="en-US" sz="3600" kern="1200" dirty="0">
                <a:solidFill>
                  <a:schemeClr val="tx1"/>
                </a:solidFill>
                <a:effectLst/>
                <a:ea typeface="+mj-ea"/>
                <a:cs typeface="+mj-cs"/>
              </a:rPr>
              <a:t>more than 50,000 different carbon nanotube types have been produced</a:t>
            </a:r>
          </a:p>
          <a:p>
            <a:pPr lvl="0"/>
            <a:r>
              <a:rPr lang="en-US" sz="3600" kern="1200" dirty="0">
                <a:solidFill>
                  <a:schemeClr val="tx1"/>
                </a:solidFill>
                <a:effectLst/>
                <a:ea typeface="+mj-ea"/>
                <a:cs typeface="+mj-cs"/>
              </a:rPr>
              <a:t>ceramic nanoparticles (including metal oxides) </a:t>
            </a:r>
          </a:p>
          <a:p>
            <a:pPr lvl="1"/>
            <a:r>
              <a:rPr lang="en-US" sz="3200" kern="1200" dirty="0">
                <a:solidFill>
                  <a:schemeClr val="tx1"/>
                </a:solidFill>
                <a:effectLst/>
                <a:ea typeface="+mj-ea"/>
                <a:cs typeface="+mj-cs"/>
              </a:rPr>
              <a:t>most common engineered nanoparticle type </a:t>
            </a:r>
          </a:p>
          <a:p>
            <a:pPr lvl="1"/>
            <a:r>
              <a:rPr lang="en-US" sz="3200" dirty="0">
                <a:ea typeface="+mj-ea"/>
                <a:cs typeface="+mj-cs"/>
              </a:rPr>
              <a:t>t</a:t>
            </a:r>
            <a:r>
              <a:rPr lang="en-US" sz="3200" kern="1200" dirty="0">
                <a:solidFill>
                  <a:schemeClr val="tx1"/>
                </a:solidFill>
                <a:effectLst/>
                <a:ea typeface="+mj-ea"/>
                <a:cs typeface="+mj-cs"/>
              </a:rPr>
              <a:t>itanium dioxide(TiO2), cerium dioxide, silicon dioxide(SiO2), zinc oxide (</a:t>
            </a:r>
            <a:r>
              <a:rPr lang="en-US" sz="3200" kern="1200" dirty="0" err="1">
                <a:solidFill>
                  <a:schemeClr val="tx1"/>
                </a:solidFill>
                <a:effectLst/>
                <a:ea typeface="+mj-ea"/>
                <a:cs typeface="+mj-cs"/>
              </a:rPr>
              <a:t>ZnO</a:t>
            </a:r>
            <a:r>
              <a:rPr lang="en-US" sz="3200" kern="1200" dirty="0">
                <a:solidFill>
                  <a:schemeClr val="tx1"/>
                </a:solidFill>
                <a:effectLst/>
                <a:ea typeface="+mj-ea"/>
                <a:cs typeface="+mj-cs"/>
              </a:rPr>
              <a:t>)</a:t>
            </a:r>
          </a:p>
        </p:txBody>
      </p:sp>
    </p:spTree>
    <p:extLst>
      <p:ext uri="{BB962C8B-B14F-4D97-AF65-F5344CB8AC3E}">
        <p14:creationId xmlns:p14="http://schemas.microsoft.com/office/powerpoint/2010/main" val="25092777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600" b="1" kern="1200" dirty="0">
                <a:solidFill>
                  <a:schemeClr val="tx1"/>
                </a:solidFill>
                <a:effectLst/>
              </a:rPr>
              <a:t>USES</a:t>
            </a:r>
            <a:endParaRPr lang="en-US" b="1" dirty="0"/>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622685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600" b="1" kern="1200" dirty="0">
                <a:solidFill>
                  <a:schemeClr val="tx1"/>
                </a:solidFill>
                <a:effectLst/>
                <a:latin typeface="+mj-lt"/>
                <a:ea typeface="+mj-ea"/>
                <a:cs typeface="+mj-cs"/>
              </a:rPr>
              <a:t>Uses of Nanomaterials</a:t>
            </a:r>
            <a:endParaRPr lang="en-US" dirty="0"/>
          </a:p>
        </p:txBody>
      </p:sp>
      <p:sp>
        <p:nvSpPr>
          <p:cNvPr id="3" name="Content Placeholder 2"/>
          <p:cNvSpPr>
            <a:spLocks noGrp="1"/>
          </p:cNvSpPr>
          <p:nvPr>
            <p:ph sz="half" idx="1"/>
          </p:nvPr>
        </p:nvSpPr>
        <p:spPr/>
        <p:txBody>
          <a:bodyPr>
            <a:normAutofit fontScale="92500" lnSpcReduction="10000"/>
          </a:bodyPr>
          <a:lstStyle/>
          <a:p>
            <a:pPr lvl="0"/>
            <a:r>
              <a:rPr lang="en-US" sz="1400" dirty="0">
                <a:ea typeface="+mj-ea"/>
                <a:cs typeface="+mj-cs"/>
              </a:rPr>
              <a:t>p</a:t>
            </a:r>
            <a:r>
              <a:rPr lang="en-US" sz="1400" kern="1200" dirty="0">
                <a:solidFill>
                  <a:schemeClr val="tx1"/>
                </a:solidFill>
                <a:effectLst/>
                <a:ea typeface="+mj-ea"/>
                <a:cs typeface="+mj-cs"/>
              </a:rPr>
              <a:t>ackaging</a:t>
            </a:r>
          </a:p>
          <a:p>
            <a:pPr lvl="0"/>
            <a:r>
              <a:rPr lang="en-US" sz="1400" kern="1200" dirty="0">
                <a:solidFill>
                  <a:schemeClr val="tx1"/>
                </a:solidFill>
                <a:effectLst/>
                <a:ea typeface="+mj-ea"/>
                <a:cs typeface="+mj-cs"/>
              </a:rPr>
              <a:t>cosmetics and sunscreens</a:t>
            </a:r>
          </a:p>
          <a:p>
            <a:pPr lvl="0"/>
            <a:r>
              <a:rPr lang="en-US" sz="1400" kern="1200" dirty="0">
                <a:solidFill>
                  <a:schemeClr val="tx1"/>
                </a:solidFill>
                <a:effectLst/>
                <a:ea typeface="+mj-ea"/>
                <a:cs typeface="+mj-cs"/>
              </a:rPr>
              <a:t>sporting goods</a:t>
            </a:r>
          </a:p>
          <a:p>
            <a:pPr lvl="0"/>
            <a:r>
              <a:rPr lang="en-US" sz="1400" dirty="0">
                <a:ea typeface="+mj-ea"/>
                <a:cs typeface="+mj-cs"/>
              </a:rPr>
              <a:t>t</a:t>
            </a:r>
            <a:r>
              <a:rPr lang="en-US" sz="1400" kern="1200" dirty="0">
                <a:solidFill>
                  <a:schemeClr val="tx1"/>
                </a:solidFill>
                <a:effectLst/>
                <a:ea typeface="+mj-ea"/>
                <a:cs typeface="+mj-cs"/>
              </a:rPr>
              <a:t>ires</a:t>
            </a:r>
          </a:p>
          <a:p>
            <a:pPr lvl="0"/>
            <a:r>
              <a:rPr lang="en-US" sz="1400" kern="1200" dirty="0">
                <a:solidFill>
                  <a:schemeClr val="tx1"/>
                </a:solidFill>
                <a:effectLst/>
                <a:ea typeface="+mj-ea"/>
                <a:cs typeface="+mj-cs"/>
              </a:rPr>
              <a:t>stain-resistant clothing</a:t>
            </a:r>
          </a:p>
          <a:p>
            <a:pPr lvl="0"/>
            <a:r>
              <a:rPr lang="en-US" sz="1400" kern="1200" dirty="0">
                <a:solidFill>
                  <a:schemeClr val="tx1"/>
                </a:solidFill>
                <a:effectLst/>
                <a:ea typeface="+mj-ea"/>
                <a:cs typeface="+mj-cs"/>
              </a:rPr>
              <a:t>food additives</a:t>
            </a:r>
          </a:p>
          <a:p>
            <a:pPr lvl="0"/>
            <a:r>
              <a:rPr lang="en-US" sz="1400" kern="1200" dirty="0">
                <a:solidFill>
                  <a:schemeClr val="tx1"/>
                </a:solidFill>
                <a:effectLst/>
                <a:ea typeface="+mj-ea"/>
                <a:cs typeface="+mj-cs"/>
              </a:rPr>
              <a:t>solar cells and catalysts</a:t>
            </a:r>
          </a:p>
          <a:p>
            <a:pPr lvl="0"/>
            <a:r>
              <a:rPr lang="en-US" sz="1400" kern="1200" dirty="0">
                <a:solidFill>
                  <a:schemeClr val="tx1"/>
                </a:solidFill>
                <a:effectLst/>
                <a:ea typeface="+mj-ea"/>
                <a:cs typeface="+mj-cs"/>
              </a:rPr>
              <a:t>chemical polishing agents for semi-conductor wafers</a:t>
            </a:r>
          </a:p>
          <a:p>
            <a:pPr lvl="0"/>
            <a:r>
              <a:rPr lang="en-US" sz="1400" kern="1200" dirty="0">
                <a:solidFill>
                  <a:schemeClr val="tx1"/>
                </a:solidFill>
                <a:effectLst/>
                <a:ea typeface="+mj-ea"/>
                <a:cs typeface="+mj-cs"/>
              </a:rPr>
              <a:t>coatings to dissipate and minimize static electricity in fuel lines</a:t>
            </a:r>
          </a:p>
          <a:p>
            <a:pPr lvl="0"/>
            <a:r>
              <a:rPr lang="en-US" sz="1400" kern="1200" dirty="0">
                <a:solidFill>
                  <a:schemeClr val="tx1"/>
                </a:solidFill>
                <a:effectLst/>
                <a:ea typeface="+mj-ea"/>
                <a:cs typeface="+mj-cs"/>
              </a:rPr>
              <a:t>hard disk handling trays</a:t>
            </a:r>
          </a:p>
          <a:p>
            <a:r>
              <a:rPr lang="en-US" sz="1400" kern="1200" dirty="0">
                <a:solidFill>
                  <a:schemeClr val="tx1"/>
                </a:solidFill>
                <a:effectLst/>
                <a:ea typeface="+mj-ea"/>
                <a:cs typeface="+mj-cs"/>
              </a:rPr>
              <a:t>flame retardant fillers for plastics</a:t>
            </a:r>
          </a:p>
          <a:p>
            <a:r>
              <a:rPr lang="en-US" sz="1400" dirty="0">
                <a:ea typeface="+mj-ea"/>
                <a:cs typeface="+mj-cs"/>
              </a:rPr>
              <a:t>field emitter sources in flat panel displays</a:t>
            </a:r>
          </a:p>
          <a:p>
            <a:pPr lvl="0"/>
            <a:endParaRPr lang="en-US" sz="1400" kern="1200" dirty="0">
              <a:solidFill>
                <a:schemeClr val="tx1"/>
              </a:solidFill>
              <a:effectLst/>
              <a:latin typeface="+mj-lt"/>
              <a:ea typeface="+mj-ea"/>
              <a:cs typeface="+mj-cs"/>
            </a:endParaRPr>
          </a:p>
        </p:txBody>
      </p:sp>
      <p:sp>
        <p:nvSpPr>
          <p:cNvPr id="4" name="Content Placeholder 3"/>
          <p:cNvSpPr>
            <a:spLocks noGrp="1"/>
          </p:cNvSpPr>
          <p:nvPr>
            <p:ph sz="half" idx="2"/>
          </p:nvPr>
        </p:nvSpPr>
        <p:spPr/>
        <p:txBody>
          <a:bodyPr>
            <a:noAutofit/>
          </a:bodyPr>
          <a:lstStyle/>
          <a:p>
            <a:r>
              <a:rPr lang="en-US" sz="1300" dirty="0">
                <a:ea typeface="+mj-ea"/>
                <a:cs typeface="+mj-cs"/>
              </a:rPr>
              <a:t>biological cellular imaging in living cells and tissues</a:t>
            </a:r>
          </a:p>
          <a:p>
            <a:r>
              <a:rPr lang="en-US" sz="1300" dirty="0">
                <a:ea typeface="+mj-ea"/>
                <a:cs typeface="+mj-cs"/>
              </a:rPr>
              <a:t>electronics</a:t>
            </a:r>
          </a:p>
          <a:p>
            <a:r>
              <a:rPr lang="en-US" sz="1300" dirty="0">
                <a:ea typeface="+mj-ea"/>
                <a:cs typeface="+mj-cs"/>
              </a:rPr>
              <a:t>sensors</a:t>
            </a:r>
          </a:p>
          <a:p>
            <a:r>
              <a:rPr lang="en-US" sz="1300" dirty="0">
                <a:ea typeface="+mj-ea"/>
                <a:cs typeface="+mj-cs"/>
              </a:rPr>
              <a:t>structural materials</a:t>
            </a:r>
          </a:p>
          <a:p>
            <a:r>
              <a:rPr lang="en-US" sz="1300" dirty="0">
                <a:ea typeface="+mj-ea"/>
                <a:cs typeface="+mj-cs"/>
              </a:rPr>
              <a:t>antimicrobial products</a:t>
            </a:r>
          </a:p>
          <a:p>
            <a:r>
              <a:rPr lang="en-US" sz="1300" dirty="0">
                <a:ea typeface="+mj-ea"/>
                <a:cs typeface="+mj-cs"/>
              </a:rPr>
              <a:t>paints</a:t>
            </a:r>
          </a:p>
          <a:p>
            <a:r>
              <a:rPr lang="en-US" sz="1300" dirty="0">
                <a:ea typeface="+mj-ea"/>
                <a:cs typeface="+mj-cs"/>
              </a:rPr>
              <a:t>coatings</a:t>
            </a:r>
          </a:p>
          <a:p>
            <a:r>
              <a:rPr lang="en-US" sz="1300" dirty="0">
                <a:ea typeface="+mj-ea"/>
                <a:cs typeface="+mj-cs"/>
              </a:rPr>
              <a:t>energy storage devices</a:t>
            </a:r>
          </a:p>
          <a:p>
            <a:r>
              <a:rPr lang="en-US" sz="1300" dirty="0">
                <a:ea typeface="+mj-ea"/>
                <a:cs typeface="+mj-cs"/>
              </a:rPr>
              <a:t>conductive fabric</a:t>
            </a:r>
          </a:p>
          <a:p>
            <a:r>
              <a:rPr lang="en-US" sz="1300" dirty="0">
                <a:ea typeface="+mj-ea"/>
                <a:cs typeface="+mj-cs"/>
              </a:rPr>
              <a:t>bone grafting</a:t>
            </a:r>
          </a:p>
          <a:p>
            <a:r>
              <a:rPr lang="en-US" sz="1300" dirty="0">
                <a:ea typeface="+mj-ea"/>
                <a:cs typeface="+mj-cs"/>
              </a:rPr>
              <a:t>medical imaging</a:t>
            </a:r>
          </a:p>
          <a:p>
            <a:r>
              <a:rPr lang="en-US" sz="1300" dirty="0">
                <a:ea typeface="+mj-ea"/>
                <a:cs typeface="+mj-cs"/>
              </a:rPr>
              <a:t>targeted drug delivery</a:t>
            </a:r>
            <a:endParaRPr lang="en-US" sz="1300" dirty="0"/>
          </a:p>
        </p:txBody>
      </p:sp>
    </p:spTree>
    <p:extLst>
      <p:ext uri="{BB962C8B-B14F-4D97-AF65-F5344CB8AC3E}">
        <p14:creationId xmlns:p14="http://schemas.microsoft.com/office/powerpoint/2010/main" val="909677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600" b="1" kern="1200" dirty="0">
                <a:solidFill>
                  <a:schemeClr val="tx1"/>
                </a:solidFill>
                <a:effectLst/>
                <a:latin typeface="+mj-lt"/>
                <a:ea typeface="+mj-ea"/>
                <a:cs typeface="+mj-cs"/>
              </a:rPr>
              <a:t>Economic Impact</a:t>
            </a:r>
            <a:endParaRPr lang="en-US" dirty="0"/>
          </a:p>
        </p:txBody>
      </p:sp>
      <p:sp>
        <p:nvSpPr>
          <p:cNvPr id="3" name="Content Placeholder 2"/>
          <p:cNvSpPr>
            <a:spLocks noGrp="1"/>
          </p:cNvSpPr>
          <p:nvPr>
            <p:ph idx="1"/>
          </p:nvPr>
        </p:nvSpPr>
        <p:spPr/>
        <p:txBody>
          <a:bodyPr>
            <a:normAutofit fontScale="92500" lnSpcReduction="10000"/>
          </a:bodyPr>
          <a:lstStyle/>
          <a:p>
            <a:pPr lvl="0"/>
            <a:r>
              <a:rPr lang="en-US" sz="3600" kern="1200" dirty="0">
                <a:solidFill>
                  <a:schemeClr val="tx1"/>
                </a:solidFill>
                <a:effectLst/>
                <a:ea typeface="+mj-ea"/>
                <a:cs typeface="+mj-cs"/>
              </a:rPr>
              <a:t>National Science Foundation estimated that at least 800,000 workers in the United States and 2 million workers globally support a $1 trillion market</a:t>
            </a:r>
          </a:p>
          <a:p>
            <a:pPr lvl="0"/>
            <a:r>
              <a:rPr lang="en-US" sz="3600" kern="1200" dirty="0">
                <a:solidFill>
                  <a:schemeClr val="tx1"/>
                </a:solidFill>
                <a:effectLst/>
                <a:ea typeface="+mj-ea"/>
                <a:cs typeface="+mj-cs"/>
              </a:rPr>
              <a:t>By 2014, it was projected that about 4% of manufacturing and materials output,16% of manufactured goods in health care and life sciences, and 50% of manufactured goods in electronics and information technology involve </a:t>
            </a:r>
            <a:r>
              <a:rPr lang="en-US" sz="3600" kern="1200" dirty="0" err="1">
                <a:solidFill>
                  <a:schemeClr val="tx1"/>
                </a:solidFill>
                <a:effectLst/>
                <a:ea typeface="+mj-ea"/>
                <a:cs typeface="+mj-cs"/>
              </a:rPr>
              <a:t>nano</a:t>
            </a:r>
            <a:r>
              <a:rPr lang="en-US" sz="3600" kern="1200" dirty="0">
                <a:solidFill>
                  <a:schemeClr val="tx1"/>
                </a:solidFill>
                <a:effectLst/>
                <a:ea typeface="+mj-ea"/>
                <a:cs typeface="+mj-cs"/>
              </a:rPr>
              <a:t>-enabled materials and products</a:t>
            </a:r>
          </a:p>
        </p:txBody>
      </p:sp>
    </p:spTree>
    <p:extLst>
      <p:ext uri="{BB962C8B-B14F-4D97-AF65-F5344CB8AC3E}">
        <p14:creationId xmlns:p14="http://schemas.microsoft.com/office/powerpoint/2010/main" val="17812052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Hexagonal design template">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dirty="0"/>
        </a:defPPr>
      </a:lstStyle>
      <a:style>
        <a:lnRef idx="1">
          <a:schemeClr val="accent4"/>
        </a:lnRef>
        <a:fillRef idx="3">
          <a:schemeClr val="accent4"/>
        </a:fillRef>
        <a:effectRef idx="2">
          <a:schemeClr val="accent4"/>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accent4"/>
          </a:solidFill>
        </a:ln>
      </a:spPr>
      <a:bodyPr wrap="square" rtlCol="0" anchor="ctr" anchorCtr="1">
        <a:spAutoFit/>
      </a:bodyPr>
      <a:lstStyle>
        <a:defPPr>
          <a:defRPr dirty="0" smtClean="0"/>
        </a:defPPr>
      </a:lstStyle>
    </a:txDef>
  </a:objectDefaults>
  <a:extraClrSchemeLst/>
  <a:extLst>
    <a:ext uri="{05A4C25C-085E-4340-85A3-A5531E510DB2}">
      <thm15:themeFamily xmlns:thm15="http://schemas.microsoft.com/office/thememl/2012/main" name="Hexagonal design slides.potx" id="{12658BD0-7259-4A0F-91D4-55B50BBE9BFD}" vid="{57622FE6-AF39-47E3-8976-1D25291C345B}"/>
    </a:ext>
  </a:extLst>
</a:theme>
</file>

<file path=ppt/theme/theme2.xml><?xml version="1.0" encoding="utf-8"?>
<a:theme xmlns:a="http://schemas.openxmlformats.org/drawingml/2006/main" name="Office Theme">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Props1.xml><?xml version="1.0" encoding="utf-8"?>
<ds:datastoreItem xmlns:ds="http://schemas.openxmlformats.org/officeDocument/2006/customXml" ds:itemID="{B11D6E40-F509-498A-BF02-00C895783B4A}">
  <ds:schemaRefs>
    <ds:schemaRef ds:uri="http://schemas.microsoft.com/sharepoint/v3/contenttype/forms"/>
  </ds:schemaRefs>
</ds:datastoreItem>
</file>

<file path=customXml/itemProps2.xml><?xml version="1.0" encoding="utf-8"?>
<ds:datastoreItem xmlns:ds="http://schemas.openxmlformats.org/officeDocument/2006/customXml" ds:itemID="{E5ED73A5-C2D2-4D49-BB89-167E8E32C95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2427FAC-CD3A-494C-985C-09E26C5EA507}">
  <ds:schemaRefs>
    <ds:schemaRef ds:uri="http://purl.org/dc/terms/"/>
    <ds:schemaRef ds:uri="http://schemas.microsoft.com/office/2006/documentManagement/types"/>
    <ds:schemaRef ds:uri="a4f35948-e619-41b3-aa29-22878b09cfd2"/>
    <ds:schemaRef ds:uri="http://schemas.microsoft.com/office/infopath/2007/PartnerControls"/>
    <ds:schemaRef ds:uri="http://purl.org/dc/elements/1.1/"/>
    <ds:schemaRef ds:uri="http://purl.org/dc/dcmitype/"/>
    <ds:schemaRef ds:uri="http://schemas.microsoft.com/office/2006/metadata/properties"/>
    <ds:schemaRef ds:uri="http://schemas.openxmlformats.org/package/2006/metadata/core-properties"/>
    <ds:schemaRef ds:uri="40262f94-9f35-4ac3-9a90-690165a166b7"/>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Hexagonal design slides</Template>
  <TotalTime>503</TotalTime>
  <Words>1640</Words>
  <Application>Microsoft Office PowerPoint</Application>
  <PresentationFormat>Custom</PresentationFormat>
  <Paragraphs>192</Paragraphs>
  <Slides>35</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Arial</vt:lpstr>
      <vt:lpstr>Century Gothic</vt:lpstr>
      <vt:lpstr>Euphemia</vt:lpstr>
      <vt:lpstr>Palatino Linotype</vt:lpstr>
      <vt:lpstr>Hexagonal design template</vt:lpstr>
      <vt:lpstr>Nanotechnology and Worker Protection</vt:lpstr>
      <vt:lpstr>Topics</vt:lpstr>
      <vt:lpstr>BACKGROUND</vt:lpstr>
      <vt:lpstr>Nanotechnology</vt:lpstr>
      <vt:lpstr>Nanomaterials</vt:lpstr>
      <vt:lpstr>Nanomaterials</vt:lpstr>
      <vt:lpstr>USES</vt:lpstr>
      <vt:lpstr>Uses of Nanomaterials</vt:lpstr>
      <vt:lpstr>Economic Impact</vt:lpstr>
      <vt:lpstr>Nanotech in Thailand</vt:lpstr>
      <vt:lpstr>Nanotech Products in Thailand</vt:lpstr>
      <vt:lpstr>TOXICOLOGY</vt:lpstr>
      <vt:lpstr>Nanotoxicology</vt:lpstr>
      <vt:lpstr>Nanotoxicology</vt:lpstr>
      <vt:lpstr>Biological Effects</vt:lpstr>
      <vt:lpstr>Potential Clinical Outcomes</vt:lpstr>
      <vt:lpstr>Animal Studies</vt:lpstr>
      <vt:lpstr>Health Effects </vt:lpstr>
      <vt:lpstr>Health Effects</vt:lpstr>
      <vt:lpstr>NANOMATERIALS AND WORKER HEALTH</vt:lpstr>
      <vt:lpstr>Challenges</vt:lpstr>
      <vt:lpstr>Precautionary Approach to Worker Health </vt:lpstr>
      <vt:lpstr>Hazard Assessment</vt:lpstr>
      <vt:lpstr>Monitoring and Occupational Exposure Limits (OEL)</vt:lpstr>
      <vt:lpstr>EXPOSURE CONTROL</vt:lpstr>
      <vt:lpstr>Exposure Control</vt:lpstr>
      <vt:lpstr>Engineering Controls</vt:lpstr>
      <vt:lpstr>Administrative Controls</vt:lpstr>
      <vt:lpstr>Administrative Controls</vt:lpstr>
      <vt:lpstr>PPE</vt:lpstr>
      <vt:lpstr>MEDICAL SURVEILLANCE</vt:lpstr>
      <vt:lpstr>Medical Surveillance Programs</vt:lpstr>
      <vt:lpstr>Medical Surveillance Programs</vt:lpstr>
      <vt:lpstr>Medical Surveillance of Nanomaterial Exposed Workers</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Nanotechnology and Worker Protection</dc:title>
  <dc:creator>Gary Rischitelli</dc:creator>
  <cp:lastModifiedBy>Gary Rischitelli</cp:lastModifiedBy>
  <cp:revision>22</cp:revision>
  <dcterms:created xsi:type="dcterms:W3CDTF">2017-07-05T19:45:11Z</dcterms:created>
  <dcterms:modified xsi:type="dcterms:W3CDTF">2017-07-11T22:48:22Z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74063900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